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6"/>
  </p:notesMasterIdLst>
  <p:handoutMasterIdLst>
    <p:handoutMasterId r:id="rId27"/>
  </p:handoutMasterIdLst>
  <p:sldIdLst>
    <p:sldId id="279" r:id="rId7"/>
    <p:sldId id="256" r:id="rId8"/>
    <p:sldId id="258" r:id="rId9"/>
    <p:sldId id="292" r:id="rId10"/>
    <p:sldId id="259" r:id="rId11"/>
    <p:sldId id="263" r:id="rId12"/>
    <p:sldId id="294" r:id="rId13"/>
    <p:sldId id="285" r:id="rId14"/>
    <p:sldId id="286" r:id="rId15"/>
    <p:sldId id="289" r:id="rId16"/>
    <p:sldId id="290" r:id="rId17"/>
    <p:sldId id="297" r:id="rId18"/>
    <p:sldId id="295" r:id="rId19"/>
    <p:sldId id="296" r:id="rId20"/>
    <p:sldId id="298" r:id="rId21"/>
    <p:sldId id="293" r:id="rId22"/>
    <p:sldId id="299" r:id="rId23"/>
    <p:sldId id="281" r:id="rId24"/>
    <p:sldId id="278" r:id="rId25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D0921"/>
    <a:srgbClr val="71B433"/>
    <a:srgbClr val="3C933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7" autoAdjust="0"/>
    <p:restoredTop sz="94660"/>
  </p:normalViewPr>
  <p:slideViewPr>
    <p:cSldViewPr snapToObjects="1">
      <p:cViewPr varScale="1">
        <p:scale>
          <a:sx n="103" d="100"/>
          <a:sy n="103" d="100"/>
        </p:scale>
        <p:origin x="-210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103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9"/>
  <c:chart>
    <c:title>
      <c:tx>
        <c:rich>
          <a:bodyPr/>
          <a:lstStyle/>
          <a:p>
            <a:pPr algn="l">
              <a:defRPr>
                <a:latin typeface="Arial Narrow" pitchFamily="34" charset="0"/>
              </a:defRPr>
            </a:pPr>
            <a:r>
              <a:rPr lang="pt-BR">
                <a:latin typeface="Arial Narrow" pitchFamily="34" charset="0"/>
              </a:rPr>
              <a:t>CLASSE SOCIAL COMPRADORA</a:t>
            </a:r>
          </a:p>
        </c:rich>
      </c:tx>
      <c:layout>
        <c:manualLayout>
          <c:xMode val="edge"/>
          <c:yMode val="edge"/>
          <c:x val="0.21496334897586625"/>
          <c:y val="1.941940487789402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6829396325459399E-2"/>
          <c:y val="0.29769247594050757"/>
          <c:w val="0.72672309711286109"/>
          <c:h val="0.65301800816564592"/>
        </c:manualLayout>
      </c:layout>
      <c:pie3DChart>
        <c:varyColors val="1"/>
        <c:ser>
          <c:idx val="0"/>
          <c:order val="0"/>
          <c:explosion val="21"/>
          <c:dLbls>
            <c:txPr>
              <a:bodyPr/>
              <a:lstStyle/>
              <a:p>
                <a:pPr>
                  <a:defRPr sz="2000">
                    <a:latin typeface="Arial Narrow" pitchFamily="34" charset="0"/>
                  </a:defRPr>
                </a:pPr>
                <a:endParaRPr lang="pt-BR"/>
              </a:p>
            </c:txPr>
            <c:showVal val="1"/>
            <c:showLeaderLines val="1"/>
          </c:dLbls>
          <c:cat>
            <c:strRef>
              <c:f>Plan1!$A$23:$A$25</c:f>
              <c:strCache>
                <c:ptCount val="3"/>
                <c:pt idx="0">
                  <c:v>A/B</c:v>
                </c:pt>
                <c:pt idx="1">
                  <c:v>C</c:v>
                </c:pt>
                <c:pt idx="2">
                  <c:v>D/E</c:v>
                </c:pt>
              </c:strCache>
            </c:strRef>
          </c:cat>
          <c:val>
            <c:numRef>
              <c:f>Plan1!$B$23:$B$25</c:f>
              <c:numCache>
                <c:formatCode>0%</c:formatCode>
                <c:ptCount val="3"/>
                <c:pt idx="0">
                  <c:v>0.61</c:v>
                </c:pt>
                <c:pt idx="1">
                  <c:v>0.35</c:v>
                </c:pt>
                <c:pt idx="2">
                  <c:v>0.04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400">
              <a:latin typeface="Arial Narrow" pitchFamily="34" charset="0"/>
            </a:defRPr>
          </a:pPr>
          <a:endParaRPr lang="pt-BR"/>
        </a:p>
      </c:txPr>
    </c:legend>
    <c:plotVisOnly val="1"/>
  </c:chart>
  <c:spPr>
    <a:ln>
      <a:noFill/>
    </a:ln>
    <a:effectLst>
      <a:softEdge rad="635000"/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9"/>
  <c:chart>
    <c:title>
      <c:tx>
        <c:rich>
          <a:bodyPr/>
          <a:lstStyle/>
          <a:p>
            <a:pPr>
              <a:defRPr>
                <a:latin typeface="Arial Narrow" pitchFamily="34" charset="0"/>
              </a:defRPr>
            </a:pPr>
            <a:r>
              <a:rPr lang="pt-BR" dirty="0">
                <a:latin typeface="Arial Narrow" pitchFamily="34" charset="0"/>
              </a:rPr>
              <a:t>PERFIL DO USUÁRIO </a:t>
            </a:r>
          </a:p>
        </c:rich>
      </c:tx>
      <c:layout>
        <c:manualLayout>
          <c:xMode val="edge"/>
          <c:yMode val="edge"/>
          <c:x val="0.3301458880139983"/>
          <c:y val="4.1666666666666664E-2"/>
        </c:manualLayout>
      </c:layout>
    </c:title>
    <c:view3D>
      <c:rotX val="30"/>
      <c:rotY val="329"/>
      <c:perspective val="30"/>
    </c:view3D>
    <c:plotArea>
      <c:layout/>
      <c:pie3DChart>
        <c:varyColors val="1"/>
        <c:ser>
          <c:idx val="0"/>
          <c:order val="0"/>
          <c:explosion val="5"/>
          <c:dLbls>
            <c:txPr>
              <a:bodyPr/>
              <a:lstStyle/>
              <a:p>
                <a:pPr>
                  <a:defRPr sz="1800">
                    <a:latin typeface="Arial Narrow" pitchFamily="34" charset="0"/>
                  </a:defRPr>
                </a:pPr>
                <a:endParaRPr lang="pt-BR"/>
              </a:p>
            </c:txPr>
            <c:showVal val="1"/>
            <c:showLeaderLines val="1"/>
          </c:dLbls>
          <c:cat>
            <c:strRef>
              <c:f>Plan1!$A$17:$A$18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Plan1!$B$17:$B$18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latin typeface="Arial Narrow" pitchFamily="34" charset="0"/>
            </a:defRPr>
          </a:pPr>
          <a:endParaRPr lang="pt-BR"/>
        </a:p>
      </c:txPr>
    </c:legend>
    <c:plotVisOnly val="1"/>
  </c:chart>
  <c:spPr>
    <a:ln>
      <a:noFill/>
    </a:ln>
    <a:effectLst>
      <a:softEdge rad="635000"/>
    </a:effectLst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8B3B2606-8A48-446E-A4F4-B4CB697A7945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8ED9ABA7-ACAD-488D-BCE5-76ADF09768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2BD4F1-6B7F-4E45-B3E1-D5C5EB7DB8D0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3B13FB-16BB-47E9-915A-5D6A35FF95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smtClean="0"/>
              <a:t>%%%%  CORRIGIR AS PERCENTAGENS DESSE SLIDE %%%%%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A9BDD62-A538-49BB-B726-6DA84C17298F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C0E41661-D840-4283-8ED6-6266C824D5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A134FC83-F963-4044-8763-644C94F00BE0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3C9F1377-B63F-460C-8997-1342470266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3E09AD2D-8852-4EB6-9863-0B68DA461FD2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A8206BE-AB01-4981-98E7-5D5C76F192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BE414246-F245-4404-8815-99A4C6127627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6D60F6AE-DDDA-47CB-BFDE-DC6AB746D2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C045B199-88D2-484E-9A8A-4EA293973FB7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F934C11D-2D0C-4018-871A-BF8CAFF215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29BFCC3F-70E3-4C77-91B4-6A6F57C7361A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C0BE9A4C-5672-4662-ABFE-6452AD6CB7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A4291577-29A9-4FD3-9A5D-547642C85183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8765383-A938-4D9E-989F-CD1BB5228B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4614900-CDF3-42AD-93E9-841AE0F2FE42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EE2B7DF9-D71E-4662-B2F6-BDDEBBEAF2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54F95CD8-B25A-4432-9762-1D9437121E84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6C904348-1C4D-42D3-BA04-CC4723CC47A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5A127C54-4E4A-4B88-8413-D584DD7B3269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4105D988-2BA3-4E99-BC41-4313D550A4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66749D8E-296D-4544-A0B5-4CA706F8B4E3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77C2F0D9-0988-4969-9E96-BC26D6744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00E6BBB-81C2-4ADE-952E-0F7BDD9310D4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8341EE5-1BEC-4103-A0C4-5EF012CA50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A409073-3CA5-4799-9434-A447C366CD07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FD2EEC4-1F73-490E-A790-2246E9126D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07C7EC8-9227-4E40-965D-E30C77BBA01E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BC4D8ABE-062C-4AA6-AEC3-E2CDE4DC7A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5ECF999C-5BD6-48AB-99DE-157952FB4708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7ED3035-F88C-4B12-A18E-1406F30E18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BB37B071-0CCF-4A21-934F-1D2A8C0EFE85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51B06F35-3B9F-4884-95E0-0048474D90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94BFA1E-A2DF-4260-943F-6D4E99E8BE01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97D6E1E2-34DE-4408-B1BE-86805D2A9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2A88042-CDED-4F2B-845B-4F3CA4CA917C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912758F7-7E4E-47A0-8ED4-295F976E9C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3954A828-30B3-4676-83DA-A727462008F0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6B5AE311-03D1-402B-BE1B-9913D5C8AF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E87534D3-9683-4230-B39A-8000F38CD16C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A42750E7-12C1-4943-9089-956BC4AAEC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F0FC26A-D1E9-435B-AF6F-43A9A38E6D5C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C699F17A-A5B1-4C7F-BE0C-84CCA9B8B0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6A3131F3-F10B-4946-B12B-0ADFACDC307B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642C85D-3795-4D44-BFF8-35581E44D1E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99EDB1A-9C60-4BA7-9E3D-D771CAE21BC7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694E9B69-D3AD-4243-AB84-4503409625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480B1794-EBB5-45CE-A5F4-AADB77E11286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9537C544-4A23-4A98-8F40-75EE418DDC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E67EAE9F-CA9D-4AC8-8AE3-13B81492A53E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73970B46-6F47-445E-BB7B-ADBBC37669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FEBF9682-ED63-48C4-A530-D341490B5243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45EF0B56-4942-454F-B57C-2946CEF75EC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9D4DFFF-27B6-43F9-AE9A-8CEE26F38A66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ACA69BD7-D600-4241-BA41-BDEAF768F5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B04B9AAF-CAE3-45D4-B8D0-13E07AA51B2C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F7FB1F3-9700-4D52-8FEE-AB7DEBC363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AB25326D-796B-4C4D-AE94-219876E3E273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E7008B83-4488-4C77-83D3-064FDA7CD6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F0EE5989-8C6D-480F-9999-03954FA70F25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F4328B0-10E0-474E-9C6B-F544E143BF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F1B4E2C-77CD-43AF-A0C4-C4F56BDFB9EF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CA2FC214-292A-40DC-8FAB-5FEFC33513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2FD73DBA-313C-4EBE-8940-8937B98D57AD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4BBB4CA0-7BFC-41A4-8400-6094357A2B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5075E35-3282-43AA-A498-6C1DD731DF29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56583940-1ECA-41F0-AD64-079B9FAC4C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40CF9B92-9914-4FD0-9063-C95A76A7AEC5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373BB721-6851-4226-B22F-C2B8E4BE94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ECC3BA0-562B-4A4E-B211-A59A6EB1A759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2C7E4556-DB7E-4C87-B43D-EB8DCC5160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C572908A-4BEA-4AE8-BF97-D8DE5210FF6C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62F8C821-2465-41E8-A7FE-B5DFF156317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34FDC4CD-D042-4DDD-8859-D87D5D1FD567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48C3A362-698A-436B-884F-3B60F94426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9BFA4992-E0B4-4CA9-B347-936F023AEDE8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300450B2-7CC5-44AC-A62C-681B00F54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846D98DE-2F4F-4599-9BB2-7782DBD9E61F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E5585C5-3B28-4B50-9391-561CA7E8506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CB44878D-A785-4B97-BFAB-1A04ECCB1AFC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FBF503A3-488D-4FC1-BC1E-1AA70BBE44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34A515CB-C757-4A02-8A7A-FDAC01B47556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08B9720-64B0-4D0C-A094-493E803751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F61ABB55-0E59-41FC-BC1D-653D488680E4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05B31DE-476A-4597-84A2-BFBF1A6703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A411F29D-D7B8-4449-8F84-718FD1A81331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5BC98B36-DC05-4241-8783-FEE783F583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64E1A41C-9581-4AB5-B51C-AAABF6B2A665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970D892-A1DF-4F13-9264-84ECC647F1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4BE8C6D6-FE91-4D36-A8D1-E231D1A4D9DF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F833379-7099-4C66-BA4B-675116F82B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7520DD8C-43E6-4BFC-80D8-DE113B1FC3E8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446FC201-99BE-4272-8075-D5641BCF66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B6067593-F8B5-4F38-A653-F92DB2A39A2E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D157DDF-5F0B-4B88-B970-49775E8406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7FF2829C-E8D0-45F6-AEA0-21AA486A9063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17C7A8A1-064D-4BF8-9A2D-B0634C61B7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6892BC63-0247-4713-9370-4BCA396EC2F5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CBC5B43A-DF47-44D6-8D75-4E21DD50CE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EE42C003-9846-4AC0-9498-CD92735538B6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3824F40-6A8B-4B38-A0BC-7035194299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874B4F2D-58E6-4D0F-A976-839126AE6AA7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3E75A3FB-A7F4-4799-9053-05198466F4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28D50449-D1D9-4256-8071-634C1286B522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79E3968-44F4-42D8-94A7-5CB2CC328A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801A2455-47CB-4323-9CED-F54E0779F9C9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FDB548D-6AC2-4444-877D-2303FFB4ED3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A67E937E-A8A7-47D4-8E89-B3A31EEAEA55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9A87641B-0E67-4FB6-AEAA-2C0663DE28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F597ECE3-6998-4A05-A1DB-F98208B5CDBA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66CFC28-D981-4244-9BE6-A55BDBD1A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DE7E06A5-68BE-4124-9A1C-437D9E17F238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C0A8FCE-4F0A-49F3-ABEB-C0C6073BE3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1CCBD50-BD72-4C4B-8B83-AB0D219031A1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5150715-1F7E-434B-8933-CD54FFCDC6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CE7621F-2B27-4B03-A4B1-A04099E57F0B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A91399B3-3B6E-4193-AD7F-3A8AB8C0F1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C37A02B8-DB76-4D1F-9701-8396809F8847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83D5C16B-FFDC-4645-A5C0-8E9C827DAF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45E44598-8F05-4044-8227-9F99BBD478D1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402BE05-2AD6-45F8-8BFD-8E06BD371A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7BDBC3DE-05BF-4253-A810-4F78E93F3C0E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61CB5DAA-7982-4298-878F-C173288135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552633D2-0B13-45CA-BE10-0FEA4A25E24E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A9A4F814-8A3C-4FED-9147-7300C8E24B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0014DC5F-DF78-4718-832E-81A399AEC85C}" type="datetimeFigureOut">
              <a:rPr lang="pt-BR"/>
              <a:pPr>
                <a:defRPr/>
              </a:pPr>
              <a:t>16/12/2010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</a:defRPr>
            </a:lvl1pPr>
          </a:lstStyle>
          <a:p>
            <a:pPr>
              <a:defRPr/>
            </a:pPr>
            <a:fld id="{FDC6A536-CBB7-4249-8B9A-9B599060E6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Template_Esq_Sup.jp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PagSeguro_novo.psd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001000" y="6461125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73" r:id="rId10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Template_Cen_Sup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PagSeguro_novo.psd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461125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Template_Dir_Sup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PagSeguro_novo.psd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6461125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Template_Esq_Inf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762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PagSeguro_novo.psd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147638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 descr="Template_Cen_Inf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PagSeguro_novo.psd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147638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Template_Dir_Inf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7938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PagSeguro_novo.psd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001000" y="147638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ransition spd="slow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mailto:comercial@pagseguro.com.br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9"/>
          <p:cNvGrpSpPr>
            <a:grpSpLocks/>
          </p:cNvGrpSpPr>
          <p:nvPr/>
        </p:nvGrpSpPr>
        <p:grpSpPr bwMode="auto">
          <a:xfrm>
            <a:off x="-457200" y="-669925"/>
            <a:ext cx="9601200" cy="7527925"/>
            <a:chOff x="-288" y="-422"/>
            <a:chExt cx="6048" cy="4742"/>
          </a:xfrm>
        </p:grpSpPr>
        <p:pic>
          <p:nvPicPr>
            <p:cNvPr id="75780" name="Picture 8" descr="capa_OK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88" y="-422"/>
              <a:ext cx="5481" cy="4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1" name="Rectangle 8"/>
            <p:cNvSpPr>
              <a:spLocks noChangeArrowheads="1"/>
            </p:cNvSpPr>
            <p:nvPr/>
          </p:nvSpPr>
          <p:spPr bwMode="auto">
            <a:xfrm>
              <a:off x="4921" y="-422"/>
              <a:ext cx="839" cy="47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78" name="TextBox 7"/>
          <p:cNvSpPr txBox="1">
            <a:spLocks noChangeArrowheads="1"/>
          </p:cNvSpPr>
          <p:nvPr/>
        </p:nvSpPr>
        <p:spPr bwMode="auto">
          <a:xfrm>
            <a:off x="4724400" y="5715000"/>
            <a:ext cx="41148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2300" b="0">
                <a:latin typeface="Arial Narrow" pitchFamily="34" charset="0"/>
              </a:rPr>
              <a:t>A solução completa</a:t>
            </a:r>
          </a:p>
          <a:p>
            <a:pPr algn="r"/>
            <a:r>
              <a:rPr lang="en-US" sz="2300" b="0">
                <a:latin typeface="Arial Narrow" pitchFamily="34" charset="0"/>
              </a:rPr>
              <a:t>para pagamentos online</a:t>
            </a:r>
            <a:endParaRPr lang="pt-BR" sz="2300" b="0">
              <a:latin typeface="Calibri" pitchFamily="34" charset="0"/>
            </a:endParaRPr>
          </a:p>
        </p:txBody>
      </p:sp>
      <p:pic>
        <p:nvPicPr>
          <p:cNvPr id="75779" name="Picture 4" descr="PagSeguro_novo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4572000"/>
            <a:ext cx="3886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01A4HU9M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354138"/>
            <a:ext cx="5292725" cy="3827462"/>
          </a:xfrm>
          <a:prstGeom prst="rect">
            <a:avLst/>
          </a:prstGeom>
          <a:effectLst>
            <a:outerShdw blurRad="762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601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4850" y="533400"/>
            <a:ext cx="21002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946400"/>
            <a:ext cx="1003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Box 15"/>
          <p:cNvSpPr txBox="1">
            <a:spLocks noChangeArrowheads="1"/>
          </p:cNvSpPr>
          <p:nvPr/>
        </p:nvSpPr>
        <p:spPr bwMode="auto">
          <a:xfrm>
            <a:off x="1524000" y="3287713"/>
            <a:ext cx="5638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300">
                <a:solidFill>
                  <a:srgbClr val="3C9332"/>
                </a:solidFill>
                <a:latin typeface="Arial Narrow" pitchFamily="34" charset="0"/>
              </a:rPr>
              <a:t>Entrega garantida </a:t>
            </a:r>
            <a:r>
              <a:rPr lang="en-US" sz="2300" b="0">
                <a:latin typeface="Arial Narrow" pitchFamily="34" charset="0"/>
              </a:rPr>
              <a:t>ou dinheiro devolvido</a:t>
            </a:r>
            <a:endParaRPr lang="pt-BR" sz="2300" b="0">
              <a:latin typeface="Calibri" pitchFamily="34" charset="0"/>
            </a:endParaRPr>
          </a:p>
        </p:txBody>
      </p:sp>
      <p:sp>
        <p:nvSpPr>
          <p:cNvPr id="86021" name="TextBox 16"/>
          <p:cNvSpPr txBox="1">
            <a:spLocks noChangeArrowheads="1"/>
          </p:cNvSpPr>
          <p:nvPr/>
        </p:nvSpPr>
        <p:spPr bwMode="auto">
          <a:xfrm>
            <a:off x="1524000" y="4049713"/>
            <a:ext cx="5638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300">
                <a:solidFill>
                  <a:srgbClr val="3C9332"/>
                </a:solidFill>
                <a:latin typeface="Arial Narrow" pitchFamily="34" charset="0"/>
              </a:rPr>
              <a:t>Vendedores certificados </a:t>
            </a:r>
            <a:r>
              <a:rPr lang="en-US" sz="2300" b="0">
                <a:latin typeface="Arial Narrow" pitchFamily="34" charset="0"/>
              </a:rPr>
              <a:t>não são “fantasmas”</a:t>
            </a:r>
            <a:endParaRPr lang="pt-BR" sz="2300" b="0">
              <a:latin typeface="Calibri" pitchFamily="34" charset="0"/>
            </a:endParaRPr>
          </a:p>
        </p:txBody>
      </p:sp>
      <p:sp>
        <p:nvSpPr>
          <p:cNvPr id="86022" name="TextBox 17"/>
          <p:cNvSpPr txBox="1">
            <a:spLocks noChangeArrowheads="1"/>
          </p:cNvSpPr>
          <p:nvPr/>
        </p:nvSpPr>
        <p:spPr bwMode="auto">
          <a:xfrm>
            <a:off x="1524000" y="4735513"/>
            <a:ext cx="5638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300">
                <a:solidFill>
                  <a:srgbClr val="3C9332"/>
                </a:solidFill>
                <a:latin typeface="Arial Narrow" pitchFamily="34" charset="0"/>
              </a:rPr>
              <a:t>Dados seguros </a:t>
            </a:r>
            <a:r>
              <a:rPr lang="en-US" sz="2300" b="0">
                <a:latin typeface="Arial Narrow" pitchFamily="34" charset="0"/>
              </a:rPr>
              <a:t>que não vão para a loja</a:t>
            </a:r>
            <a:endParaRPr lang="pt-BR" sz="2300" b="0">
              <a:latin typeface="Calibri" pitchFamily="34" charset="0"/>
            </a:endParaRPr>
          </a:p>
        </p:txBody>
      </p:sp>
      <p:sp>
        <p:nvSpPr>
          <p:cNvPr id="86023" name="TextBox 18"/>
          <p:cNvSpPr txBox="1">
            <a:spLocks noChangeArrowheads="1"/>
          </p:cNvSpPr>
          <p:nvPr/>
        </p:nvSpPr>
        <p:spPr bwMode="auto">
          <a:xfrm>
            <a:off x="1524000" y="5421313"/>
            <a:ext cx="5638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300">
                <a:solidFill>
                  <a:srgbClr val="3C9332"/>
                </a:solidFill>
                <a:latin typeface="Arial Narrow" pitchFamily="34" charset="0"/>
              </a:rPr>
              <a:t>EV SSL com URL VERDE </a:t>
            </a:r>
            <a:r>
              <a:rPr lang="en-US" sz="2300" b="0">
                <a:latin typeface="Arial Narrow" pitchFamily="34" charset="0"/>
              </a:rPr>
              <a:t>Extended Validation</a:t>
            </a:r>
            <a:endParaRPr lang="pt-BR" sz="2300" b="0">
              <a:latin typeface="Calibri" pitchFamily="34" charset="0"/>
            </a:endParaRPr>
          </a:p>
        </p:txBody>
      </p:sp>
      <p:grpSp>
        <p:nvGrpSpPr>
          <p:cNvPr id="86024" name="Group 21"/>
          <p:cNvGrpSpPr>
            <a:grpSpLocks/>
          </p:cNvGrpSpPr>
          <p:nvPr/>
        </p:nvGrpSpPr>
        <p:grpSpPr bwMode="auto">
          <a:xfrm>
            <a:off x="2057400" y="2125663"/>
            <a:ext cx="3810000" cy="846137"/>
            <a:chOff x="2057400" y="2125414"/>
            <a:chExt cx="3810000" cy="846386"/>
          </a:xfrm>
        </p:grpSpPr>
        <p:sp>
          <p:nvSpPr>
            <p:cNvPr id="86029" name="TextBox 14"/>
            <p:cNvSpPr txBox="1">
              <a:spLocks noChangeArrowheads="1"/>
            </p:cNvSpPr>
            <p:nvPr/>
          </p:nvSpPr>
          <p:spPr bwMode="auto">
            <a:xfrm>
              <a:off x="2057400" y="2296924"/>
              <a:ext cx="1371600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300" b="0">
                  <a:latin typeface="Arial Narrow" pitchFamily="34" charset="0"/>
                </a:rPr>
                <a:t>Para quem</a:t>
              </a:r>
              <a:endParaRPr lang="pt-BR" sz="2300" b="0">
                <a:latin typeface="Calibri" pitchFamily="34" charset="0"/>
              </a:endParaRPr>
            </a:p>
          </p:txBody>
        </p:sp>
        <p:sp>
          <p:nvSpPr>
            <p:cNvPr id="86030" name="TextBox 19"/>
            <p:cNvSpPr txBox="1">
              <a:spLocks noChangeArrowheads="1"/>
            </p:cNvSpPr>
            <p:nvPr/>
          </p:nvSpPr>
          <p:spPr bwMode="auto">
            <a:xfrm>
              <a:off x="3276600" y="2125414"/>
              <a:ext cx="2590800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4900">
                  <a:solidFill>
                    <a:srgbClr val="3C9332"/>
                  </a:solidFill>
                  <a:latin typeface="Arial Narrow" pitchFamily="34" charset="0"/>
                </a:rPr>
                <a:t>COMPRA</a:t>
              </a:r>
              <a:endParaRPr lang="pt-BR" sz="4900" b="0">
                <a:latin typeface="Calibri" pitchFamily="34" charset="0"/>
              </a:endParaRPr>
            </a:p>
          </p:txBody>
        </p:sp>
      </p:grpSp>
      <p:pic>
        <p:nvPicPr>
          <p:cNvPr id="86025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" y="3617913"/>
            <a:ext cx="1003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6" name="Picture 2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300" y="4318000"/>
            <a:ext cx="1003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7" name="Picture 2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105400"/>
            <a:ext cx="1003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304800" y="250825"/>
            <a:ext cx="3886200" cy="625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5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CONFIANÇA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50825"/>
            <a:ext cx="3886200" cy="625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CONFIANÇA</a:t>
            </a:r>
          </a:p>
        </p:txBody>
      </p:sp>
      <p:sp>
        <p:nvSpPr>
          <p:cNvPr id="87042" name="TextBox 11"/>
          <p:cNvSpPr txBox="1">
            <a:spLocks noChangeArrowheads="1"/>
          </p:cNvSpPr>
          <p:nvPr/>
        </p:nvSpPr>
        <p:spPr bwMode="auto">
          <a:xfrm>
            <a:off x="1524000" y="3287713"/>
            <a:ext cx="5638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300">
                <a:solidFill>
                  <a:srgbClr val="3C9332"/>
                </a:solidFill>
                <a:latin typeface="Arial Narrow" pitchFamily="34" charset="0"/>
              </a:rPr>
              <a:t>Terceiriza </a:t>
            </a:r>
            <a:r>
              <a:rPr lang="en-US" sz="2300" b="0">
                <a:latin typeface="Arial Narrow" pitchFamily="34" charset="0"/>
              </a:rPr>
              <a:t>a análise e o risco</a:t>
            </a:r>
            <a:endParaRPr lang="pt-BR" sz="2300" b="0">
              <a:latin typeface="Calibri" pitchFamily="34" charset="0"/>
            </a:endParaRPr>
          </a:p>
        </p:txBody>
      </p:sp>
      <p:sp>
        <p:nvSpPr>
          <p:cNvPr id="87043" name="TextBox 12"/>
          <p:cNvSpPr txBox="1">
            <a:spLocks noChangeArrowheads="1"/>
          </p:cNvSpPr>
          <p:nvPr/>
        </p:nvSpPr>
        <p:spPr bwMode="auto">
          <a:xfrm>
            <a:off x="1524000" y="4049713"/>
            <a:ext cx="5638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300">
                <a:solidFill>
                  <a:srgbClr val="3C9332"/>
                </a:solidFill>
                <a:latin typeface="Arial Narrow" pitchFamily="34" charset="0"/>
              </a:rPr>
              <a:t>Livre-se </a:t>
            </a:r>
            <a:r>
              <a:rPr lang="en-US" sz="2300" b="0">
                <a:latin typeface="Arial Narrow" pitchFamily="34" charset="0"/>
              </a:rPr>
              <a:t>do chargeback</a:t>
            </a:r>
            <a:endParaRPr lang="pt-BR" sz="2300" b="0">
              <a:latin typeface="Calibri" pitchFamily="34" charset="0"/>
            </a:endParaRPr>
          </a:p>
        </p:txBody>
      </p:sp>
      <p:sp>
        <p:nvSpPr>
          <p:cNvPr id="87044" name="TextBox 13"/>
          <p:cNvSpPr txBox="1">
            <a:spLocks noChangeArrowheads="1"/>
          </p:cNvSpPr>
          <p:nvPr/>
        </p:nvSpPr>
        <p:spPr bwMode="auto">
          <a:xfrm>
            <a:off x="1524000" y="4735513"/>
            <a:ext cx="56388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300">
                <a:solidFill>
                  <a:srgbClr val="3C9332"/>
                </a:solidFill>
                <a:latin typeface="Arial Narrow" pitchFamily="34" charset="0"/>
              </a:rPr>
              <a:t>Risco ZERO </a:t>
            </a:r>
            <a:r>
              <a:rPr lang="en-US" sz="2300" b="0">
                <a:latin typeface="Arial Narrow" pitchFamily="34" charset="0"/>
              </a:rPr>
              <a:t>para o seu negócio</a:t>
            </a:r>
            <a:endParaRPr lang="pt-BR" sz="2300" b="0">
              <a:latin typeface="Calibri" pitchFamily="34" charset="0"/>
            </a:endParaRPr>
          </a:p>
        </p:txBody>
      </p:sp>
      <p:sp>
        <p:nvSpPr>
          <p:cNvPr id="87045" name="TextBox 14"/>
          <p:cNvSpPr txBox="1">
            <a:spLocks noChangeArrowheads="1"/>
          </p:cNvSpPr>
          <p:nvPr/>
        </p:nvSpPr>
        <p:spPr bwMode="auto">
          <a:xfrm>
            <a:off x="1524000" y="5421313"/>
            <a:ext cx="59436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300">
                <a:solidFill>
                  <a:srgbClr val="3C9332"/>
                </a:solidFill>
                <a:latin typeface="Arial Narrow" pitchFamily="34" charset="0"/>
              </a:rPr>
              <a:t>Aceite todos os meios de pagamento </a:t>
            </a:r>
            <a:r>
              <a:rPr lang="en-US" sz="2300" b="0">
                <a:latin typeface="Arial Narrow" pitchFamily="34" charset="0"/>
              </a:rPr>
              <a:t>em minutos</a:t>
            </a:r>
            <a:endParaRPr lang="pt-BR" sz="2300" b="0">
              <a:latin typeface="Calibri" pitchFamily="34" charset="0"/>
            </a:endParaRPr>
          </a:p>
        </p:txBody>
      </p:sp>
      <p:grpSp>
        <p:nvGrpSpPr>
          <p:cNvPr id="87046" name="Group 19"/>
          <p:cNvGrpSpPr>
            <a:grpSpLocks/>
          </p:cNvGrpSpPr>
          <p:nvPr/>
        </p:nvGrpSpPr>
        <p:grpSpPr bwMode="auto">
          <a:xfrm>
            <a:off x="2057400" y="2125663"/>
            <a:ext cx="3810000" cy="846137"/>
            <a:chOff x="2057400" y="2125414"/>
            <a:chExt cx="3810000" cy="846386"/>
          </a:xfrm>
        </p:grpSpPr>
        <p:sp>
          <p:nvSpPr>
            <p:cNvPr id="87053" name="TextBox 10"/>
            <p:cNvSpPr txBox="1">
              <a:spLocks noChangeArrowheads="1"/>
            </p:cNvSpPr>
            <p:nvPr/>
          </p:nvSpPr>
          <p:spPr bwMode="auto">
            <a:xfrm>
              <a:off x="2057400" y="2296924"/>
              <a:ext cx="1371600" cy="446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300" b="0">
                  <a:latin typeface="Arial Narrow" pitchFamily="34" charset="0"/>
                </a:rPr>
                <a:t>Para quem</a:t>
              </a:r>
              <a:endParaRPr lang="pt-BR" sz="2300" b="0">
                <a:latin typeface="Calibri" pitchFamily="34" charset="0"/>
              </a:endParaRPr>
            </a:p>
          </p:txBody>
        </p:sp>
        <p:sp>
          <p:nvSpPr>
            <p:cNvPr id="87054" name="TextBox 15"/>
            <p:cNvSpPr txBox="1">
              <a:spLocks noChangeArrowheads="1"/>
            </p:cNvSpPr>
            <p:nvPr/>
          </p:nvSpPr>
          <p:spPr bwMode="auto">
            <a:xfrm>
              <a:off x="3276600" y="2125414"/>
              <a:ext cx="2590800" cy="846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4900">
                  <a:solidFill>
                    <a:srgbClr val="3C9332"/>
                  </a:solidFill>
                  <a:latin typeface="Arial Narrow" pitchFamily="34" charset="0"/>
                </a:rPr>
                <a:t>VENDE</a:t>
              </a:r>
              <a:endParaRPr lang="pt-BR" sz="4900" b="0">
                <a:latin typeface="Calibri" pitchFamily="34" charset="0"/>
              </a:endParaRPr>
            </a:p>
          </p:txBody>
        </p:sp>
      </p:grpSp>
      <p:pic>
        <p:nvPicPr>
          <p:cNvPr id="8704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8213" y="566738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8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950" y="2844800"/>
            <a:ext cx="2336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9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946400"/>
            <a:ext cx="1003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17913"/>
            <a:ext cx="1003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1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318000"/>
            <a:ext cx="1003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2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5080000"/>
            <a:ext cx="1003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6502499"/>
            <a:ext cx="9139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Quantos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mais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meios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de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pagamento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você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aceitar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,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maiores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são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suas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chances de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vendas</a:t>
            </a:r>
            <a:endParaRPr lang="pt-BR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374926" y="2170851"/>
            <a:ext cx="2190318" cy="3657600"/>
            <a:chOff x="1214414" y="1665288"/>
            <a:chExt cx="2190318" cy="3657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14" y="1665288"/>
              <a:ext cx="2119313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1802063" y="2571744"/>
              <a:ext cx="12287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Crédito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1437820" y="4036303"/>
              <a:ext cx="1966912" cy="1277938"/>
              <a:chOff x="914400" y="2798802"/>
              <a:chExt cx="2057400" cy="1336596"/>
            </a:xfrm>
          </p:grpSpPr>
          <p:sp>
            <p:nvSpPr>
              <p:cNvPr id="7173" name="TextBox 17"/>
              <p:cNvSpPr txBox="1">
                <a:spLocks noChangeArrowheads="1"/>
              </p:cNvSpPr>
              <p:nvPr/>
            </p:nvSpPr>
            <p:spPr bwMode="auto">
              <a:xfrm>
                <a:off x="1524000" y="2798802"/>
                <a:ext cx="14478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PARCELADAS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74" name="TextBox 18"/>
              <p:cNvSpPr txBox="1">
                <a:spLocks noChangeArrowheads="1"/>
              </p:cNvSpPr>
              <p:nvPr/>
            </p:nvSpPr>
            <p:spPr bwMode="auto">
              <a:xfrm>
                <a:off x="914400" y="3429000"/>
                <a:ext cx="1862549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NÃO PARCELADAS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75" name="TextBox 19"/>
              <p:cNvSpPr txBox="1">
                <a:spLocks noChangeArrowheads="1"/>
              </p:cNvSpPr>
              <p:nvPr/>
            </p:nvSpPr>
            <p:spPr bwMode="auto">
              <a:xfrm>
                <a:off x="1871251" y="2951202"/>
                <a:ext cx="110054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78%</a:t>
                </a:r>
                <a:endParaRPr kumimoji="0" lang="pt-B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176" name="TextBox 20"/>
              <p:cNvSpPr txBox="1">
                <a:spLocks noChangeArrowheads="1"/>
              </p:cNvSpPr>
              <p:nvPr/>
            </p:nvSpPr>
            <p:spPr bwMode="auto">
              <a:xfrm>
                <a:off x="1295400" y="3581400"/>
                <a:ext cx="1100549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 Narrow" pitchFamily="34" charset="0"/>
                  </a:rPr>
                  <a:t>22%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5" name="Grupo 14"/>
          <p:cNvGrpSpPr/>
          <p:nvPr/>
        </p:nvGrpSpPr>
        <p:grpSpPr>
          <a:xfrm>
            <a:off x="3260725" y="1109663"/>
            <a:ext cx="2378075" cy="2014537"/>
            <a:chOff x="3260725" y="1109663"/>
            <a:chExt cx="2378075" cy="20145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0725" y="1109663"/>
              <a:ext cx="2378075" cy="2014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13"/>
            <p:cNvSpPr txBox="1">
              <a:spLocks noChangeArrowheads="1"/>
            </p:cNvSpPr>
            <p:nvPr/>
          </p:nvSpPr>
          <p:spPr bwMode="auto">
            <a:xfrm>
              <a:off x="3343275" y="1700213"/>
              <a:ext cx="12287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Boleto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3071802" y="4143380"/>
            <a:ext cx="2624148" cy="2241550"/>
            <a:chOff x="3071802" y="4414838"/>
            <a:chExt cx="2624148" cy="22415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0725" y="4414838"/>
              <a:ext cx="2435225" cy="224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14"/>
            <p:cNvSpPr txBox="1">
              <a:spLocks noChangeArrowheads="1"/>
            </p:cNvSpPr>
            <p:nvPr/>
          </p:nvSpPr>
          <p:spPr bwMode="auto">
            <a:xfrm>
              <a:off x="3071802" y="5459413"/>
              <a:ext cx="12287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Débito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294438" y="2376248"/>
            <a:ext cx="2844800" cy="2890838"/>
            <a:chOff x="6299200" y="1524000"/>
            <a:chExt cx="2844800" cy="28908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99200" y="1524000"/>
              <a:ext cx="2844800" cy="2890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6299200" y="2133600"/>
              <a:ext cx="2387600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Saldo PagSeguro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-4762" y="276999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MEIOS DE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PAGAMENTO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152400"/>
            <a:ext cx="8458200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VENDA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PARCELADO E RECEBA À VISTA</a:t>
            </a:r>
            <a:endParaRPr kumimoji="0" lang="pt-B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5984" y="1811338"/>
            <a:ext cx="2590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dirty="0" smtClean="0">
                <a:ln>
                  <a:noFill/>
                </a:ln>
                <a:solidFill>
                  <a:srgbClr val="3C9332"/>
                </a:solidFill>
                <a:effectLst/>
                <a:latin typeface="Arial Narrow" pitchFamily="34" charset="0"/>
              </a:rPr>
              <a:t>18 </a:t>
            </a:r>
            <a:r>
              <a:rPr kumimoji="0" lang="en-US" sz="3800" b="1" i="0" u="none" strike="noStrike" cap="none" normalizeH="0" baseline="0" dirty="0" err="1" smtClean="0">
                <a:ln>
                  <a:noFill/>
                </a:ln>
                <a:solidFill>
                  <a:srgbClr val="3C9332"/>
                </a:solidFill>
                <a:effectLst/>
                <a:latin typeface="Arial Narrow" pitchFamily="34" charset="0"/>
              </a:rPr>
              <a:t>meses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71552" y="14478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Comprador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paga</a:t>
            </a:r>
            <a:r>
              <a:rPr kumimoji="0" lang="en-US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a </a:t>
            </a:r>
            <a:r>
              <a:rPr kumimoji="0" lang="en-US" sz="27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prazo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76400" y="1811338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em até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4800600" y="2082800"/>
            <a:ext cx="388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Vendedor recebe tudo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715000" y="2446338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em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981728" y="2446338"/>
            <a:ext cx="25908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800" b="1" i="0" u="none" strike="noStrike" cap="none" normalizeH="0" baseline="0" smtClean="0">
                <a:ln>
                  <a:noFill/>
                </a:ln>
                <a:solidFill>
                  <a:srgbClr val="3C9332"/>
                </a:solidFill>
                <a:effectLst/>
                <a:latin typeface="Arial Narrow" pitchFamily="34" charset="0"/>
              </a:rPr>
              <a:t>14 dias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" name="Picture 31" descr="calendario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78000"/>
            <a:ext cx="635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01A4X15S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6675" y="2335213"/>
            <a:ext cx="3997325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Straight Connector 44"/>
          <p:cNvCxnSpPr/>
          <p:nvPr/>
        </p:nvCxnSpPr>
        <p:spPr>
          <a:xfrm flipV="1">
            <a:off x="3424230" y="4143380"/>
            <a:ext cx="2362216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44"/>
          <p:cNvCxnSpPr/>
          <p:nvPr/>
        </p:nvCxnSpPr>
        <p:spPr>
          <a:xfrm flipV="1">
            <a:off x="4262446" y="3929066"/>
            <a:ext cx="1524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3424246" y="4572008"/>
            <a:ext cx="8382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01A59RFR.psd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05175"/>
            <a:ext cx="2667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484436"/>
            <a:ext cx="1752600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31763"/>
            <a:ext cx="8458200" cy="55399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Reduza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seus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custos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e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elimine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suas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perdas</a:t>
            </a:r>
            <a:endParaRPr kumimoji="0" lang="pt-B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2300" y="1676400"/>
            <a:ext cx="53340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Taxa por recebimento aprovado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142908" y="24384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SEM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MENSALIDADE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818" y="3084513"/>
            <a:ext cx="533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SEM TAXA DE ADESÃO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818" y="3805238"/>
            <a:ext cx="533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SEM VOLUME MÍNIMO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46313"/>
            <a:ext cx="8128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67025"/>
            <a:ext cx="812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587750"/>
            <a:ext cx="8128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997605" y="785794"/>
            <a:ext cx="2860675" cy="3717925"/>
            <a:chOff x="5978746" y="930338"/>
            <a:chExt cx="2860454" cy="3717862"/>
          </a:xfrm>
        </p:grpSpPr>
        <p:pic>
          <p:nvPicPr>
            <p:cNvPr id="13" name="Picture 12" descr="bola_volume.psd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66881">
              <a:off x="5978746" y="930338"/>
              <a:ext cx="2860454" cy="3717862"/>
            </a:xfrm>
            <a:prstGeom prst="rect">
              <a:avLst/>
            </a:prstGeom>
            <a:effectLst>
              <a:outerShdw blurRad="101600" dist="38100" dir="1860000">
                <a:srgbClr val="000000">
                  <a:alpha val="43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 rot="1266881">
              <a:off x="6769260" y="1303395"/>
              <a:ext cx="1981047" cy="1289028"/>
            </a:xfrm>
            <a:prstGeom prst="rect">
              <a:avLst/>
            </a:prstGeom>
            <a:noFill/>
            <a:effectLst>
              <a:outerShdw blurRad="76200" dist="38100" dir="186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SEM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0" b="1" i="0" u="none" strike="noStrike" cap="none" normalizeH="0" baseline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 Narrow" pitchFamily="34" charset="0"/>
                </a:rPr>
                <a:t>TAXA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266881">
              <a:off x="6400988" y="2514636"/>
              <a:ext cx="1981047" cy="741350"/>
            </a:xfrm>
            <a:prstGeom prst="rect">
              <a:avLst/>
            </a:prstGeom>
            <a:noFill/>
            <a:effectLst>
              <a:outerShdw blurRad="76200" dist="38100" dir="1860000">
                <a:srgbClr val="000000">
                  <a:alpha val="43000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bg2"/>
                  </a:solidFill>
                  <a:effectLst/>
                  <a:latin typeface="Arial Narrow" pitchFamily="34" charset="0"/>
                </a:rPr>
                <a:t>para o comprador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381375"/>
            <a:ext cx="18288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4572000"/>
            <a:ext cx="8153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29066"/>
            <a:ext cx="4762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131763"/>
            <a:ext cx="8458200" cy="64633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NOVIDADE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PagSeguro</a:t>
            </a:r>
            <a:r>
              <a:rPr lang="en-US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: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CARTÕES PREFERENCIAIS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071678"/>
            <a:ext cx="47625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28596" y="264318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Narrow" pitchFamily="34" charset="0"/>
              </a:rPr>
              <a:t>A partir de agora temos uma nova </a:t>
            </a:r>
            <a:r>
              <a:rPr lang="pt-BR" dirty="0" smtClean="0">
                <a:latin typeface="Arial Narrow" pitchFamily="34" charset="0"/>
              </a:rPr>
              <a:t>função: </a:t>
            </a:r>
            <a:r>
              <a:rPr lang="pt-BR" dirty="0" smtClean="0">
                <a:latin typeface="Arial Narrow" pitchFamily="34" charset="0"/>
              </a:rPr>
              <a:t>o pré-cadastro de cartão de crédito preferenciais. </a:t>
            </a:r>
            <a:endParaRPr lang="pt-BR" dirty="0" smtClean="0">
              <a:latin typeface="Arial Narrow" pitchFamily="34" charset="0"/>
            </a:endParaRPr>
          </a:p>
          <a:p>
            <a:endParaRPr lang="pt-BR" dirty="0" smtClean="0">
              <a:latin typeface="Arial Narrow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214942" y="5072074"/>
            <a:ext cx="3857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>
                <a:latin typeface="Arial Narrow" pitchFamily="34" charset="0"/>
              </a:rPr>
              <a:t>Sua conta poderá ter até cinco cartões de crédito cadastrados (seus cartões preferenciais), o que vai facilitar sua vida na hora de fazer seus pagamentos com o </a:t>
            </a:r>
            <a:r>
              <a:rPr lang="pt-BR" sz="1600" dirty="0" err="1" smtClean="0">
                <a:latin typeface="Arial Narrow" pitchFamily="34" charset="0"/>
              </a:rPr>
              <a:t>PagSeguro</a:t>
            </a:r>
            <a:r>
              <a:rPr lang="pt-BR" sz="1600" dirty="0" smtClean="0">
                <a:latin typeface="Arial Narrow" pitchFamily="34" charset="0"/>
              </a:rPr>
              <a:t>. </a:t>
            </a:r>
            <a:endParaRPr lang="pt-BR" sz="16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50825"/>
            <a:ext cx="3886200" cy="625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PERGUNTAS?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42910" y="1856631"/>
            <a:ext cx="7786742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rial Narrow" pitchFamily="34" charset="0"/>
              </a:rPr>
              <a:t>Pergunta: Posso fazer o saque para conta de terceiros, na verdade pagamentos para meus fornecedores? </a:t>
            </a:r>
          </a:p>
          <a:p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Sim. </a:t>
            </a:r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Existe essa possibilidade, para consultar maiores detalhes envie um e-mail para comercial@pagseguro.com.br </a:t>
            </a:r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r>
              <a:rPr lang="pt-BR" sz="1100" dirty="0" smtClean="0">
                <a:latin typeface="Arial Narrow" pitchFamily="34" charset="0"/>
              </a:rPr>
              <a:t>Pergunta:  Existe uma tabela progressiva para obter melhores taxas? </a:t>
            </a:r>
          </a:p>
          <a:p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Sim. </a:t>
            </a:r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Possuímos uma tabela conforme o aumento do volume e das transações, reduz o valor das taxas. </a:t>
            </a:r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r>
              <a:rPr lang="pt-BR" sz="1100" dirty="0" smtClean="0">
                <a:latin typeface="Arial Narrow" pitchFamily="34" charset="0"/>
              </a:rPr>
              <a:t>Pergunta</a:t>
            </a:r>
            <a:r>
              <a:rPr lang="pt-BR" sz="1100" dirty="0" smtClean="0">
                <a:latin typeface="Arial Narrow" pitchFamily="34" charset="0"/>
              </a:rPr>
              <a:t>: Existe tarifa pra solicitar SAQUE? </a:t>
            </a:r>
          </a:p>
          <a:p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Não existe tarifa para solicitações de saque </a:t>
            </a:r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r>
              <a:rPr lang="pt-BR" sz="1100" dirty="0" smtClean="0">
                <a:latin typeface="Arial Narrow" pitchFamily="34" charset="0"/>
              </a:rPr>
              <a:t>Pergunta: Qual o limite de saque? </a:t>
            </a:r>
          </a:p>
          <a:p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Não há limites de saque, no </a:t>
            </a:r>
            <a:r>
              <a:rPr lang="pt-BR" sz="1100" dirty="0" err="1" smtClean="0">
                <a:solidFill>
                  <a:srgbClr val="3C9332"/>
                </a:solidFill>
                <a:latin typeface="Arial Narrow" pitchFamily="34" charset="0"/>
              </a:rPr>
              <a:t>PagSeguro</a:t>
            </a:r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 </a:t>
            </a:r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r>
              <a:rPr lang="pt-BR" sz="1100" dirty="0" smtClean="0">
                <a:latin typeface="Arial Narrow" pitchFamily="34" charset="0"/>
              </a:rPr>
              <a:t>Pergunta</a:t>
            </a:r>
            <a:r>
              <a:rPr lang="pt-BR" sz="1100" dirty="0" smtClean="0">
                <a:latin typeface="Arial Narrow" pitchFamily="34" charset="0"/>
              </a:rPr>
              <a:t>: Posso fazer o saque para conta de terceiros, na verdade pagamentos para meus fornecedores? </a:t>
            </a:r>
          </a:p>
          <a:p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Sim. </a:t>
            </a:r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Existe essa possibilidade, para consultar maiores detalhes envie um e-mail para comercial@pagseguro.com.br </a:t>
            </a:r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r>
              <a:rPr lang="pt-BR" sz="1100" dirty="0" smtClean="0">
                <a:latin typeface="Arial Narrow" pitchFamily="34" charset="0"/>
              </a:rPr>
              <a:t>Pergunta:  Existe uma tabela progressiva para obter melhores taxas? </a:t>
            </a:r>
          </a:p>
          <a:p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Sim. </a:t>
            </a:r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Possuímos uma tabela conforme o aumento do volume e das transações, reduz o valor das taxas. </a:t>
            </a:r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r>
              <a:rPr lang="pt-BR" sz="1100" dirty="0" smtClean="0">
                <a:latin typeface="Arial Narrow" pitchFamily="34" charset="0"/>
              </a:rPr>
              <a:t>Pergunta: Existe tarifa pra solicitar SAQUE? </a:t>
            </a:r>
          </a:p>
          <a:p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Não existe tarifa para solicitações de saque </a:t>
            </a:r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r>
              <a:rPr lang="pt-BR" sz="1100" dirty="0" smtClean="0">
                <a:latin typeface="Arial Narrow" pitchFamily="34" charset="0"/>
              </a:rPr>
              <a:t>Pergunta: Qual o limite de saque? </a:t>
            </a:r>
          </a:p>
          <a:p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Não há limites de saque, no </a:t>
            </a:r>
            <a:r>
              <a:rPr lang="pt-BR" sz="1100" dirty="0" err="1" smtClean="0">
                <a:solidFill>
                  <a:srgbClr val="3C9332"/>
                </a:solidFill>
                <a:latin typeface="Arial Narrow" pitchFamily="34" charset="0"/>
              </a:rPr>
              <a:t>PagSeguro</a:t>
            </a:r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 </a:t>
            </a:r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endParaRPr lang="pt-BR" sz="1100" dirty="0" smtClean="0">
              <a:solidFill>
                <a:srgbClr val="3C9332"/>
              </a:solidFill>
              <a:latin typeface="Arial Narrow" pitchFamily="34" charset="0"/>
            </a:endParaRPr>
          </a:p>
          <a:p>
            <a:r>
              <a:rPr lang="pt-BR" sz="1100" dirty="0" smtClean="0">
                <a:latin typeface="Arial Narrow" pitchFamily="34" charset="0"/>
              </a:rPr>
              <a:t>Pergunta: Se eu não receber o produto como devo agir? </a:t>
            </a:r>
          </a:p>
          <a:p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Em caso de não recebimento de produto, o primeiro passo é entrar em contato com o vendedor afim de solucionar o caso e posteriormente se não houver uma solução para o caso, entrar em contato com o </a:t>
            </a:r>
            <a:r>
              <a:rPr lang="pt-BR" sz="1100" dirty="0" err="1" smtClean="0">
                <a:solidFill>
                  <a:srgbClr val="3C9332"/>
                </a:solidFill>
                <a:latin typeface="Arial Narrow" pitchFamily="34" charset="0"/>
              </a:rPr>
              <a:t>PagSeguro</a:t>
            </a:r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 e abrir um processo de disputa. </a:t>
            </a:r>
          </a:p>
          <a:p>
            <a:r>
              <a:rPr lang="pt-BR" sz="1100" dirty="0" err="1" smtClean="0">
                <a:solidFill>
                  <a:srgbClr val="3C9332"/>
                </a:solidFill>
                <a:latin typeface="Arial Narrow" pitchFamily="34" charset="0"/>
              </a:rPr>
              <a:t>nto</a:t>
            </a:r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 de produto, o primeiro passo é entrar em contato com o vendedor afim de solucionar o caso e posteriormente se não houver uma solução para o caso, entrar em contato com o </a:t>
            </a:r>
            <a:r>
              <a:rPr lang="pt-BR" sz="1100" dirty="0" err="1" smtClean="0">
                <a:solidFill>
                  <a:srgbClr val="3C9332"/>
                </a:solidFill>
                <a:latin typeface="Arial Narrow" pitchFamily="34" charset="0"/>
              </a:rPr>
              <a:t>PagSeguro</a:t>
            </a:r>
            <a:r>
              <a:rPr lang="pt-BR" sz="1100" dirty="0" smtClean="0">
                <a:solidFill>
                  <a:srgbClr val="3C9332"/>
                </a:solidFill>
                <a:latin typeface="Arial Narrow" pitchFamily="34" charset="0"/>
              </a:rPr>
              <a:t> e abrir um processo de disputa.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/>
          <a:lstStyle/>
          <a:p>
            <a:pPr algn="l"/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O </a:t>
            </a:r>
            <a:r>
              <a:rPr lang="pt-BR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PagSeguro</a:t>
            </a:r>
            <a:r>
              <a:rPr lang="pt-B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+mn-cs"/>
              </a:rPr>
              <a:t>...</a:t>
            </a:r>
            <a:endParaRPr lang="pt-B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2928" y="204630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 smtClean="0">
                <a:latin typeface="Arial Narrow" pitchFamily="34" charset="0"/>
              </a:rPr>
              <a:t>O </a:t>
            </a:r>
            <a:r>
              <a:rPr lang="pt-BR" sz="2400" b="1" dirty="0" err="1" smtClean="0">
                <a:solidFill>
                  <a:srgbClr val="3C9332"/>
                </a:solidFill>
                <a:latin typeface="Arial Narrow" pitchFamily="34" charset="0"/>
              </a:rPr>
              <a:t>PagSeguro</a:t>
            </a:r>
            <a:r>
              <a:rPr lang="pt-BR" sz="2000" b="1" dirty="0" smtClean="0">
                <a:latin typeface="Arial Narrow" pitchFamily="34" charset="0"/>
              </a:rPr>
              <a:t> </a:t>
            </a:r>
            <a:r>
              <a:rPr lang="pt-BR" sz="2000" dirty="0" smtClean="0">
                <a:latin typeface="Arial Narrow" pitchFamily="34" charset="0"/>
              </a:rPr>
              <a:t>está no mercado brasileiro a mais</a:t>
            </a:r>
            <a:r>
              <a:rPr lang="pt-BR" sz="2000" b="1" dirty="0" smtClean="0">
                <a:solidFill>
                  <a:srgbClr val="71B433"/>
                </a:solidFill>
                <a:latin typeface="Arial Narrow" pitchFamily="34" charset="0"/>
              </a:rPr>
              <a:t> </a:t>
            </a:r>
            <a:r>
              <a:rPr lang="pt-BR" sz="2800" dirty="0" smtClean="0">
                <a:solidFill>
                  <a:srgbClr val="3C9332"/>
                </a:solidFill>
                <a:latin typeface="Arial Narrow" pitchFamily="34" charset="0"/>
              </a:rPr>
              <a:t>3 anos</a:t>
            </a:r>
            <a:r>
              <a:rPr lang="pt-BR" sz="2000" dirty="0" smtClean="0">
                <a:latin typeface="Arial Narrow" pitchFamily="34" charset="0"/>
              </a:rPr>
              <a:t>;</a:t>
            </a:r>
          </a:p>
          <a:p>
            <a:pPr marL="0" indent="0" algn="ctr">
              <a:buNone/>
            </a:pPr>
            <a:endParaRPr lang="pt-BR" sz="2000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pt-BR" sz="2000" dirty="0" smtClean="0">
                <a:latin typeface="Arial Narrow" pitchFamily="34" charset="0"/>
              </a:rPr>
              <a:t>É </a:t>
            </a:r>
            <a:r>
              <a:rPr lang="pt-BR" sz="2800" dirty="0" smtClean="0">
                <a:solidFill>
                  <a:srgbClr val="3C9332"/>
                </a:solidFill>
                <a:latin typeface="Arial Narrow" pitchFamily="34" charset="0"/>
              </a:rPr>
              <a:t>líder de mercado</a:t>
            </a:r>
            <a:r>
              <a:rPr lang="pt-BR" sz="2000" b="1" dirty="0" smtClean="0">
                <a:latin typeface="Arial Narrow" pitchFamily="34" charset="0"/>
              </a:rPr>
              <a:t> </a:t>
            </a:r>
            <a:r>
              <a:rPr lang="pt-BR" sz="2000" dirty="0" smtClean="0">
                <a:latin typeface="Arial Narrow" pitchFamily="34" charset="0"/>
              </a:rPr>
              <a:t>e de </a:t>
            </a:r>
            <a:r>
              <a:rPr lang="pt-BR" sz="2800" dirty="0" smtClean="0">
                <a:solidFill>
                  <a:srgbClr val="3C9332"/>
                </a:solidFill>
                <a:latin typeface="Arial Narrow" pitchFamily="34" charset="0"/>
              </a:rPr>
              <a:t>lembrança do consumidor</a:t>
            </a:r>
            <a:r>
              <a:rPr lang="pt-BR" sz="2000" dirty="0" smtClean="0">
                <a:latin typeface="Arial Narrow" pitchFamily="34" charset="0"/>
              </a:rPr>
              <a:t>;</a:t>
            </a:r>
          </a:p>
          <a:p>
            <a:pPr marL="0" indent="0" algn="ctr">
              <a:buNone/>
            </a:pPr>
            <a:r>
              <a:rPr lang="pt-BR" sz="2000" dirty="0" smtClean="0">
                <a:latin typeface="Arial Narrow" pitchFamily="34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pt-BR" sz="2000" dirty="0" smtClean="0">
                <a:latin typeface="Arial Narrow" pitchFamily="34" charset="0"/>
              </a:rPr>
              <a:t>O </a:t>
            </a:r>
            <a:r>
              <a:rPr lang="pt-BR" sz="2000" dirty="0" err="1" smtClean="0">
                <a:latin typeface="Arial Narrow" pitchFamily="34" charset="0"/>
              </a:rPr>
              <a:t>PagSeguro</a:t>
            </a:r>
            <a:r>
              <a:rPr lang="pt-BR" sz="2000" dirty="0" smtClean="0">
                <a:latin typeface="Arial Narrow" pitchFamily="34" charset="0"/>
              </a:rPr>
              <a:t> assume </a:t>
            </a:r>
            <a:r>
              <a:rPr lang="pt-BR" sz="2800" dirty="0" smtClean="0">
                <a:solidFill>
                  <a:srgbClr val="3C9332"/>
                </a:solidFill>
                <a:latin typeface="Arial Narrow" pitchFamily="34" charset="0"/>
              </a:rPr>
              <a:t>100% de todo </a:t>
            </a:r>
            <a:r>
              <a:rPr lang="pt-BR" sz="2800" dirty="0" err="1" smtClean="0">
                <a:solidFill>
                  <a:srgbClr val="3C9332"/>
                </a:solidFill>
                <a:latin typeface="Arial Narrow" pitchFamily="34" charset="0"/>
              </a:rPr>
              <a:t>chargeback</a:t>
            </a:r>
            <a:r>
              <a:rPr lang="pt-BR" sz="2000" b="1" dirty="0" smtClean="0">
                <a:latin typeface="Arial Narrow" pitchFamily="34" charset="0"/>
              </a:rPr>
              <a:t> </a:t>
            </a:r>
            <a:r>
              <a:rPr lang="pt-BR" sz="2000" dirty="0" smtClean="0">
                <a:latin typeface="Arial Narrow" pitchFamily="34" charset="0"/>
              </a:rPr>
              <a:t>(único entre o sistema de intermediadores de pagamentos) além de contar com a </a:t>
            </a:r>
            <a:r>
              <a:rPr lang="pt-BR" sz="2800" dirty="0" smtClean="0">
                <a:solidFill>
                  <a:srgbClr val="3C9332"/>
                </a:solidFill>
                <a:latin typeface="Arial Narrow" pitchFamily="34" charset="0"/>
              </a:rPr>
              <a:t>garantia UOL</a:t>
            </a:r>
            <a:r>
              <a:rPr lang="pt-BR" sz="2000" b="1" dirty="0" smtClean="0">
                <a:latin typeface="Arial Narrow" pitchFamily="34" charset="0"/>
              </a:rPr>
              <a:t>.</a:t>
            </a:r>
            <a:endParaRPr lang="pt-BR" sz="2000" b="1" dirty="0" smtClean="0">
              <a:latin typeface="Arial Narrow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33958" t="63884" r="40247" b="32327"/>
          <a:stretch>
            <a:fillRect/>
          </a:stretch>
        </p:blipFill>
        <p:spPr bwMode="auto">
          <a:xfrm>
            <a:off x="-36513" y="6499225"/>
            <a:ext cx="31448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500034" y="6572272"/>
            <a:ext cx="1143008" cy="214314"/>
          </a:xfrm>
          <a:prstGeom prst="ellipse">
            <a:avLst/>
          </a:prstGeom>
          <a:solidFill>
            <a:schemeClr val="tx1">
              <a:lumMod val="95000"/>
              <a:lumOff val="5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42875"/>
            <a:ext cx="8686800" cy="11430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pt-BR" sz="35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PARCERIA PagSeguro / FastCommerce</a:t>
            </a:r>
          </a:p>
        </p:txBody>
      </p:sp>
      <p:sp>
        <p:nvSpPr>
          <p:cNvPr id="88066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0" y="2071678"/>
            <a:ext cx="9144000" cy="41767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endParaRPr lang="pt-BR" sz="2000" dirty="0" smtClean="0"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pt-BR" sz="2400" dirty="0" smtClean="0">
                <a:latin typeface="Arial Narrow" pitchFamily="34" charset="0"/>
              </a:rPr>
              <a:t>Para clientes </a:t>
            </a:r>
            <a:r>
              <a:rPr lang="pt-BR" sz="2400" b="1" dirty="0" err="1" smtClean="0">
                <a:latin typeface="Arial Narrow" pitchFamily="34" charset="0"/>
              </a:rPr>
              <a:t>FastCommerce</a:t>
            </a:r>
            <a:r>
              <a:rPr lang="pt-BR" sz="2400" dirty="0" smtClean="0">
                <a:latin typeface="Arial Narrow" pitchFamily="34" charset="0"/>
              </a:rPr>
              <a:t> temos uma promoção especial:</a:t>
            </a:r>
          </a:p>
          <a:p>
            <a:pPr marL="0" indent="0" algn="ctr">
              <a:buFont typeface="Arial" charset="0"/>
              <a:buNone/>
            </a:pPr>
            <a:endParaRPr lang="pt-BR" sz="2400" dirty="0" smtClean="0">
              <a:latin typeface="Arial Narrow" pitchFamily="34" charset="0"/>
            </a:endParaRPr>
          </a:p>
          <a:p>
            <a:pPr marL="0" indent="0" algn="ctr">
              <a:buFont typeface="Arial" charset="0"/>
              <a:buNone/>
            </a:pPr>
            <a:r>
              <a:rPr lang="pt-BR" sz="2400" b="1" dirty="0" smtClean="0">
                <a:latin typeface="Arial Narrow" pitchFamily="34" charset="0"/>
              </a:rPr>
              <a:t>Isenção da tarifa de R$0,40</a:t>
            </a:r>
            <a:r>
              <a:rPr lang="pt-BR" sz="2400" dirty="0" smtClean="0">
                <a:latin typeface="Arial Narrow" pitchFamily="34" charset="0"/>
              </a:rPr>
              <a:t> nas transações </a:t>
            </a:r>
            <a:r>
              <a:rPr lang="pt-BR" sz="2400" b="1" dirty="0" smtClean="0">
                <a:solidFill>
                  <a:srgbClr val="FF0000"/>
                </a:solidFill>
                <a:latin typeface="Arial Narrow" pitchFamily="34" charset="0"/>
              </a:rPr>
              <a:t>até 16/06/2011.</a:t>
            </a:r>
          </a:p>
          <a:p>
            <a:pPr marL="0" indent="0" algn="ctr">
              <a:buFont typeface="Arial" charset="0"/>
              <a:buNone/>
            </a:pPr>
            <a:r>
              <a:rPr lang="pt-BR" sz="1800" dirty="0" smtClean="0">
                <a:latin typeface="Arial Narrow" pitchFamily="34" charset="0"/>
              </a:rPr>
              <a:t>*Para clientes que entrarem em contato com o </a:t>
            </a:r>
            <a:r>
              <a:rPr lang="pt-BR" sz="1800" dirty="0" smtClean="0">
                <a:latin typeface="Arial Narrow" pitchFamily="34" charset="0"/>
                <a:hlinkClick r:id="rId2"/>
              </a:rPr>
              <a:t>comercial@pagseguro.com.br</a:t>
            </a:r>
            <a:r>
              <a:rPr lang="pt-BR" sz="1800" dirty="0" smtClean="0">
                <a:latin typeface="Arial Narrow" pitchFamily="34" charset="0"/>
              </a:rPr>
              <a:t> </a:t>
            </a:r>
            <a:r>
              <a:rPr lang="pt-BR" sz="1800" dirty="0" smtClean="0">
                <a:solidFill>
                  <a:srgbClr val="FF0000"/>
                </a:solidFill>
                <a:latin typeface="Arial Narrow" pitchFamily="34" charset="0"/>
              </a:rPr>
              <a:t>até 31/01/2011</a:t>
            </a:r>
          </a:p>
        </p:txBody>
      </p:sp>
      <p:pic>
        <p:nvPicPr>
          <p:cNvPr id="5" name="Imagem 4" descr="Cachorro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4274081"/>
            <a:ext cx="2400847" cy="258394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7"/>
          <p:cNvGrpSpPr>
            <a:grpSpLocks/>
          </p:cNvGrpSpPr>
          <p:nvPr/>
        </p:nvGrpSpPr>
        <p:grpSpPr bwMode="auto">
          <a:xfrm>
            <a:off x="-457200" y="-669925"/>
            <a:ext cx="9601200" cy="7527925"/>
            <a:chOff x="-288" y="-422"/>
            <a:chExt cx="6048" cy="4742"/>
          </a:xfrm>
        </p:grpSpPr>
        <p:pic>
          <p:nvPicPr>
            <p:cNvPr id="89094" name="Picture 8" descr="capa_OK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88" y="-422"/>
              <a:ext cx="5481" cy="4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9095" name="Rectangle 9"/>
            <p:cNvSpPr>
              <a:spLocks noChangeArrowheads="1"/>
            </p:cNvSpPr>
            <p:nvPr/>
          </p:nvSpPr>
          <p:spPr bwMode="auto">
            <a:xfrm>
              <a:off x="4921" y="-422"/>
              <a:ext cx="839" cy="474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9090" name="TextBox 6"/>
          <p:cNvSpPr txBox="1">
            <a:spLocks noChangeArrowheads="1"/>
          </p:cNvSpPr>
          <p:nvPr/>
        </p:nvSpPr>
        <p:spPr bwMode="auto">
          <a:xfrm>
            <a:off x="4800600" y="4333875"/>
            <a:ext cx="411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US" sz="2000">
                <a:latin typeface="Arial Narrow" pitchFamily="34" charset="0"/>
              </a:rPr>
              <a:t>Equipe PagSeguro</a:t>
            </a:r>
          </a:p>
          <a:p>
            <a:pPr algn="r"/>
            <a:r>
              <a:rPr lang="en-US" sz="2000">
                <a:latin typeface="Arial Narrow" pitchFamily="34" charset="0"/>
              </a:rPr>
              <a:t>comercial@pagseguro.com.br</a:t>
            </a:r>
          </a:p>
          <a:p>
            <a:pPr algn="r"/>
            <a:r>
              <a:rPr lang="en-US" sz="2000">
                <a:latin typeface="Arial Narrow" pitchFamily="34" charset="0"/>
              </a:rPr>
              <a:t>desenvolvedores@pagseguro.com.br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89091" name="TextBox 7"/>
          <p:cNvSpPr txBox="1">
            <a:spLocks noChangeArrowheads="1"/>
          </p:cNvSpPr>
          <p:nvPr/>
        </p:nvSpPr>
        <p:spPr bwMode="auto">
          <a:xfrm>
            <a:off x="4800600" y="5486400"/>
            <a:ext cx="41148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lnSpc>
                <a:spcPts val="2100"/>
              </a:lnSpc>
            </a:pPr>
            <a:r>
              <a:rPr lang="en-US" sz="1600" b="0" i="1">
                <a:latin typeface="Arial Narrow" pitchFamily="34" charset="0"/>
              </a:rPr>
              <a:t>Conheça mais em:</a:t>
            </a:r>
          </a:p>
          <a:p>
            <a:pPr algn="r">
              <a:lnSpc>
                <a:spcPts val="2100"/>
              </a:lnSpc>
            </a:pPr>
            <a:r>
              <a:rPr lang="en-US" sz="1600" b="0" i="1">
                <a:latin typeface="Arial Narrow" pitchFamily="34" charset="0"/>
              </a:rPr>
              <a:t>www.pagseguro.com.br</a:t>
            </a:r>
          </a:p>
          <a:p>
            <a:pPr algn="r">
              <a:lnSpc>
                <a:spcPts val="2100"/>
              </a:lnSpc>
            </a:pPr>
            <a:r>
              <a:rPr lang="en-US" sz="1600" b="0" i="1">
                <a:latin typeface="Arial Narrow" pitchFamily="34" charset="0"/>
              </a:rPr>
              <a:t>www.blogpagseguro.com.br</a:t>
            </a:r>
          </a:p>
          <a:p>
            <a:pPr algn="r">
              <a:lnSpc>
                <a:spcPts val="2100"/>
              </a:lnSpc>
            </a:pPr>
            <a:r>
              <a:rPr lang="en-US" sz="1600" b="0" i="1">
                <a:latin typeface="Arial Narrow" pitchFamily="34" charset="0"/>
              </a:rPr>
              <a:t>www.twitter.com/pagseguro</a:t>
            </a:r>
          </a:p>
          <a:p>
            <a:pPr algn="r">
              <a:lnSpc>
                <a:spcPts val="2100"/>
              </a:lnSpc>
            </a:pPr>
            <a:endParaRPr lang="pt-BR" sz="1600" b="0" i="1">
              <a:latin typeface="Calibri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5105400" y="5408613"/>
            <a:ext cx="3733800" cy="1587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093" name="Picture 10" descr="PagSeguro_novo.ps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3788" y="3581400"/>
            <a:ext cx="27416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284163"/>
            <a:ext cx="5486400" cy="63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 err="1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PagSeguro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 </a:t>
            </a:r>
            <a:r>
              <a:rPr lang="en-US" sz="3500" dirty="0" err="1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é</a:t>
            </a:r>
            <a:r>
              <a:rPr lang="en-US" sz="3500" dirty="0">
                <a:solidFill>
                  <a:schemeClr val="bg1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 Narrow"/>
                <a:cs typeface="Arial Narrow"/>
              </a:rPr>
              <a:t> UOL</a:t>
            </a:r>
          </a:p>
        </p:txBody>
      </p:sp>
      <p:sp>
        <p:nvSpPr>
          <p:cNvPr id="76802" name="TextBox 11"/>
          <p:cNvSpPr txBox="1">
            <a:spLocks noChangeArrowheads="1"/>
          </p:cNvSpPr>
          <p:nvPr/>
        </p:nvSpPr>
        <p:spPr bwMode="auto">
          <a:xfrm>
            <a:off x="0" y="28352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3C9332"/>
                </a:solidFill>
                <a:latin typeface="Arial Narrow" pitchFamily="34" charset="0"/>
              </a:rPr>
              <a:t>Maior portal da América Latina </a:t>
            </a:r>
            <a:r>
              <a:rPr lang="en-US" sz="2000" b="0">
                <a:latin typeface="Arial Narrow" pitchFamily="34" charset="0"/>
              </a:rPr>
              <a:t>desde 1996</a:t>
            </a:r>
            <a:endParaRPr lang="pt-BR" sz="3000" b="0" baseline="30000">
              <a:latin typeface="Arial Narrow" pitchFamily="34" charset="0"/>
            </a:endParaRPr>
          </a:p>
        </p:txBody>
      </p:sp>
      <p:sp>
        <p:nvSpPr>
          <p:cNvPr id="76803" name="TextBox 12"/>
          <p:cNvSpPr txBox="1">
            <a:spLocks noChangeArrowheads="1"/>
          </p:cNvSpPr>
          <p:nvPr/>
        </p:nvSpPr>
        <p:spPr bwMode="auto">
          <a:xfrm>
            <a:off x="0" y="371633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3C9332"/>
                </a:solidFill>
                <a:latin typeface="Arial Narrow" pitchFamily="34" charset="0"/>
              </a:rPr>
              <a:t>Capital Aberto</a:t>
            </a:r>
            <a:r>
              <a:rPr lang="en-US" sz="3000" baseline="30000">
                <a:solidFill>
                  <a:srgbClr val="71B433"/>
                </a:solidFill>
                <a:latin typeface="Arial Narrow" pitchFamily="34" charset="0"/>
              </a:rPr>
              <a:t> </a:t>
            </a:r>
            <a:r>
              <a:rPr lang="en-US" sz="2000" b="0">
                <a:latin typeface="Arial Narrow" pitchFamily="34" charset="0"/>
              </a:rPr>
              <a:t>na Bovespa</a:t>
            </a:r>
            <a:endParaRPr lang="pt-BR" sz="2000" b="0">
              <a:latin typeface="Arial Narrow" pitchFamily="34" charset="0"/>
            </a:endParaRPr>
          </a:p>
        </p:txBody>
      </p:sp>
      <p:sp>
        <p:nvSpPr>
          <p:cNvPr id="76804" name="TextBox 13"/>
          <p:cNvSpPr txBox="1">
            <a:spLocks noChangeArrowheads="1"/>
          </p:cNvSpPr>
          <p:nvPr/>
        </p:nvSpPr>
        <p:spPr bwMode="auto">
          <a:xfrm>
            <a:off x="0" y="447833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3C9332"/>
                </a:solidFill>
                <a:latin typeface="Arial Narrow" pitchFamily="34" charset="0"/>
              </a:rPr>
              <a:t>7 em cada 10 internautas</a:t>
            </a:r>
            <a:r>
              <a:rPr lang="en-US" sz="3000" baseline="30000">
                <a:solidFill>
                  <a:srgbClr val="71B433"/>
                </a:solidFill>
                <a:latin typeface="Arial Narrow" pitchFamily="34" charset="0"/>
              </a:rPr>
              <a:t> </a:t>
            </a:r>
            <a:r>
              <a:rPr lang="en-US" sz="2000" b="0">
                <a:latin typeface="Arial Narrow" pitchFamily="34" charset="0"/>
              </a:rPr>
              <a:t>passam pelo menos uma vez pelo UOL todo mês</a:t>
            </a:r>
            <a:endParaRPr lang="pt-BR" sz="2000" b="0">
              <a:latin typeface="Arial Narrow" pitchFamily="34" charset="0"/>
            </a:endParaRPr>
          </a:p>
        </p:txBody>
      </p:sp>
      <p:sp>
        <p:nvSpPr>
          <p:cNvPr id="76805" name="TextBox 14"/>
          <p:cNvSpPr txBox="1">
            <a:spLocks noChangeArrowheads="1"/>
          </p:cNvSpPr>
          <p:nvPr/>
        </p:nvSpPr>
        <p:spPr bwMode="auto">
          <a:xfrm>
            <a:off x="0" y="531653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0">
                <a:latin typeface="Arial Narrow" pitchFamily="34" charset="0"/>
              </a:rPr>
              <a:t>Portal</a:t>
            </a:r>
            <a:r>
              <a:rPr lang="en-US" sz="3000" b="0" baseline="30000">
                <a:latin typeface="Arial Narrow" pitchFamily="34" charset="0"/>
              </a:rPr>
              <a:t> </a:t>
            </a:r>
            <a:r>
              <a:rPr lang="en-US" sz="2000">
                <a:solidFill>
                  <a:srgbClr val="3C9332"/>
                </a:solidFill>
                <a:latin typeface="Arial Narrow" pitchFamily="34" charset="0"/>
              </a:rPr>
              <a:t>líder em audiência</a:t>
            </a:r>
            <a:r>
              <a:rPr lang="en-US" sz="3000" baseline="30000">
                <a:solidFill>
                  <a:srgbClr val="71B433"/>
                </a:solidFill>
                <a:latin typeface="Arial Narrow" pitchFamily="34" charset="0"/>
              </a:rPr>
              <a:t> </a:t>
            </a:r>
            <a:r>
              <a:rPr lang="en-US" sz="2000" b="0">
                <a:latin typeface="Arial Narrow" pitchFamily="34" charset="0"/>
              </a:rPr>
              <a:t>na web</a:t>
            </a:r>
            <a:endParaRPr lang="pt-BR" sz="2000" b="0">
              <a:latin typeface="Arial Narrow" pitchFamily="34" charset="0"/>
            </a:endParaRPr>
          </a:p>
        </p:txBody>
      </p:sp>
      <p:sp>
        <p:nvSpPr>
          <p:cNvPr id="76806" name="TextBox 15"/>
          <p:cNvSpPr txBox="1">
            <a:spLocks noChangeArrowheads="1"/>
          </p:cNvSpPr>
          <p:nvPr/>
        </p:nvSpPr>
        <p:spPr bwMode="auto">
          <a:xfrm>
            <a:off x="0" y="609758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>
                <a:solidFill>
                  <a:srgbClr val="3C9332"/>
                </a:solidFill>
                <a:latin typeface="Arial Narrow" pitchFamily="34" charset="0"/>
              </a:rPr>
              <a:t>R$ 496,1 milhões</a:t>
            </a:r>
            <a:r>
              <a:rPr lang="en-US" sz="3000" baseline="30000">
                <a:solidFill>
                  <a:srgbClr val="71B433"/>
                </a:solidFill>
                <a:latin typeface="Arial Narrow" pitchFamily="34" charset="0"/>
              </a:rPr>
              <a:t> </a:t>
            </a:r>
            <a:r>
              <a:rPr lang="en-US" sz="2000" b="0">
                <a:latin typeface="Arial Narrow" pitchFamily="34" charset="0"/>
              </a:rPr>
              <a:t>em caixa (Set/09)</a:t>
            </a:r>
            <a:endParaRPr lang="pt-BR" sz="2000" b="0">
              <a:latin typeface="Arial Narrow" pitchFamily="34" charset="0"/>
            </a:endParaRPr>
          </a:p>
        </p:txBody>
      </p:sp>
      <p:pic>
        <p:nvPicPr>
          <p:cNvPr id="76807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2488" y="1633538"/>
            <a:ext cx="239871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9144000" cy="565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3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INTERNAUTAS DO BRASIL X COMPRADORES ONLINE</a:t>
            </a:r>
          </a:p>
        </p:txBody>
      </p:sp>
      <p:pic>
        <p:nvPicPr>
          <p:cNvPr id="77826" name="Picture 8" descr="grafico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63700"/>
            <a:ext cx="7754938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7827" name="Group 19"/>
          <p:cNvGrpSpPr>
            <a:grpSpLocks/>
          </p:cNvGrpSpPr>
          <p:nvPr/>
        </p:nvGrpSpPr>
        <p:grpSpPr bwMode="auto">
          <a:xfrm>
            <a:off x="76200" y="6337300"/>
            <a:ext cx="4267200" cy="476250"/>
            <a:chOff x="76200" y="6337756"/>
            <a:chExt cx="4267200" cy="476310"/>
          </a:xfrm>
        </p:grpSpPr>
        <p:pic>
          <p:nvPicPr>
            <p:cNvPr id="77833" name="Picture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6378189"/>
              <a:ext cx="1371600" cy="111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34" name="TextBox 10"/>
            <p:cNvSpPr txBox="1">
              <a:spLocks noChangeArrowheads="1"/>
            </p:cNvSpPr>
            <p:nvPr/>
          </p:nvSpPr>
          <p:spPr bwMode="auto">
            <a:xfrm>
              <a:off x="533400" y="6337756"/>
              <a:ext cx="38100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1200" b="0" baseline="30000">
                  <a:latin typeface="Arial Narrow" pitchFamily="34" charset="0"/>
                </a:rPr>
                <a:t>internautas (milhões)                     compradores online (milhões)</a:t>
              </a:r>
              <a:endParaRPr lang="pt-BR" sz="1200" b="0">
                <a:latin typeface="Calibri" pitchFamily="34" charset="0"/>
              </a:endParaRPr>
            </a:p>
          </p:txBody>
        </p:sp>
        <p:sp>
          <p:nvSpPr>
            <p:cNvPr id="77835" name="TextBox 11"/>
            <p:cNvSpPr txBox="1">
              <a:spLocks noChangeArrowheads="1"/>
            </p:cNvSpPr>
            <p:nvPr/>
          </p:nvSpPr>
          <p:spPr bwMode="auto">
            <a:xfrm>
              <a:off x="76200" y="6629400"/>
              <a:ext cx="60960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900" b="0" baseline="30000">
                  <a:latin typeface="Arial Narrow" pitchFamily="34" charset="0"/>
                </a:rPr>
                <a:t>* estimativa</a:t>
              </a:r>
              <a:endParaRPr lang="pt-BR" sz="900" b="0">
                <a:latin typeface="Calibri" pitchFamily="34" charset="0"/>
              </a:endParaRPr>
            </a:p>
          </p:txBody>
        </p:sp>
      </p:grpSp>
      <p:grpSp>
        <p:nvGrpSpPr>
          <p:cNvPr id="77828" name="Group 17"/>
          <p:cNvGrpSpPr>
            <a:grpSpLocks/>
          </p:cNvGrpSpPr>
          <p:nvPr/>
        </p:nvGrpSpPr>
        <p:grpSpPr bwMode="auto">
          <a:xfrm>
            <a:off x="1371600" y="2106613"/>
            <a:ext cx="4724400" cy="1343025"/>
            <a:chOff x="1371600" y="2107129"/>
            <a:chExt cx="4724400" cy="1343213"/>
          </a:xfrm>
        </p:grpSpPr>
        <p:sp>
          <p:nvSpPr>
            <p:cNvPr id="77829" name="TextBox 12"/>
            <p:cNvSpPr txBox="1">
              <a:spLocks noChangeArrowheads="1"/>
            </p:cNvSpPr>
            <p:nvPr/>
          </p:nvSpPr>
          <p:spPr bwMode="auto">
            <a:xfrm>
              <a:off x="3657600" y="2236113"/>
              <a:ext cx="2362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200" b="0">
                  <a:latin typeface="Arial Narrow" pitchFamily="34" charset="0"/>
                </a:rPr>
                <a:t>de usuários online</a:t>
              </a:r>
              <a:endParaRPr lang="pt-BR" sz="2200" b="0">
                <a:latin typeface="Calibri" pitchFamily="34" charset="0"/>
              </a:endParaRPr>
            </a:p>
          </p:txBody>
        </p:sp>
        <p:sp>
          <p:nvSpPr>
            <p:cNvPr id="77830" name="TextBox 13"/>
            <p:cNvSpPr txBox="1">
              <a:spLocks noChangeArrowheads="1"/>
            </p:cNvSpPr>
            <p:nvPr/>
          </p:nvSpPr>
          <p:spPr bwMode="auto">
            <a:xfrm>
              <a:off x="3124200" y="2540913"/>
              <a:ext cx="1676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2200" b="0">
                  <a:latin typeface="Arial Narrow" pitchFamily="34" charset="0"/>
                </a:rPr>
                <a:t>mas apenas</a:t>
              </a:r>
              <a:endParaRPr lang="pt-BR" sz="2200" b="0">
                <a:latin typeface="Calibri" pitchFamily="34" charset="0"/>
              </a:endParaRPr>
            </a:p>
          </p:txBody>
        </p:sp>
        <p:sp>
          <p:nvSpPr>
            <p:cNvPr id="77831" name="TextBox 14"/>
            <p:cNvSpPr txBox="1">
              <a:spLocks noChangeArrowheads="1"/>
            </p:cNvSpPr>
            <p:nvPr/>
          </p:nvSpPr>
          <p:spPr bwMode="auto">
            <a:xfrm>
              <a:off x="2286000" y="2819400"/>
              <a:ext cx="3810000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500">
                  <a:solidFill>
                    <a:srgbClr val="3C9332"/>
                  </a:solidFill>
                  <a:latin typeface="Arial Narrow" pitchFamily="34" charset="0"/>
                </a:rPr>
                <a:t>26% COMPRAM</a:t>
              </a:r>
              <a:endParaRPr lang="pt-BR" sz="3500">
                <a:solidFill>
                  <a:srgbClr val="3C9332"/>
                </a:solidFill>
                <a:latin typeface="Calibri" pitchFamily="34" charset="0"/>
              </a:endParaRPr>
            </a:p>
          </p:txBody>
        </p:sp>
        <p:sp>
          <p:nvSpPr>
            <p:cNvPr id="77832" name="TextBox 15"/>
            <p:cNvSpPr txBox="1">
              <a:spLocks noChangeArrowheads="1"/>
            </p:cNvSpPr>
            <p:nvPr/>
          </p:nvSpPr>
          <p:spPr bwMode="auto">
            <a:xfrm>
              <a:off x="1371600" y="2107129"/>
              <a:ext cx="2438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en-US" sz="3500">
                  <a:solidFill>
                    <a:srgbClr val="3C9332"/>
                  </a:solidFill>
                  <a:latin typeface="Arial Narrow" pitchFamily="34" charset="0"/>
                </a:rPr>
                <a:t>66 MILHÕES</a:t>
              </a:r>
              <a:endParaRPr lang="pt-BR" sz="3500">
                <a:solidFill>
                  <a:srgbClr val="3C9332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925" y="260350"/>
            <a:ext cx="9144000" cy="565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QUEM É O COMPRADOR?</a:t>
            </a:r>
          </a:p>
        </p:txBody>
      </p:sp>
      <p:sp>
        <p:nvSpPr>
          <p:cNvPr id="7" name="Fluxograma: Armazenamento de acesso seqüencial 6"/>
          <p:cNvSpPr/>
          <p:nvPr/>
        </p:nvSpPr>
        <p:spPr>
          <a:xfrm>
            <a:off x="785787" y="1631948"/>
            <a:ext cx="2571768" cy="1752600"/>
          </a:xfrm>
          <a:prstGeom prst="flowChartMagneticTape">
            <a:avLst/>
          </a:prstGeom>
          <a:solidFill>
            <a:srgbClr val="3D9B35">
              <a:alpha val="58000"/>
            </a:srgbClr>
          </a:solidFill>
          <a:ln>
            <a:solidFill>
              <a:srgbClr val="3D9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Arial Narrow" pitchFamily="34" charset="0"/>
              </a:rPr>
              <a:t>Os consumidores entre os </a:t>
            </a:r>
            <a:r>
              <a:rPr lang="pt-BR" sz="1600" dirty="0">
                <a:solidFill>
                  <a:sysClr val="windowText" lastClr="000000"/>
                </a:solidFill>
                <a:latin typeface="Arial Narrow" pitchFamily="34" charset="0"/>
              </a:rPr>
              <a:t>25 e 44 anos </a:t>
            </a:r>
            <a:r>
              <a:rPr lang="pt-BR" sz="1600" dirty="0">
                <a:latin typeface="Arial Narrow" pitchFamily="34" charset="0"/>
              </a:rPr>
              <a:t>dominam o mercado de compras online com </a:t>
            </a:r>
            <a:r>
              <a:rPr lang="pt-BR" sz="1600" dirty="0">
                <a:solidFill>
                  <a:sysClr val="windowText" lastClr="000000"/>
                </a:solidFill>
                <a:latin typeface="Arial Narrow" pitchFamily="34" charset="0"/>
              </a:rPr>
              <a:t>48%</a:t>
            </a:r>
            <a:r>
              <a:rPr lang="pt-BR" sz="1600" dirty="0">
                <a:latin typeface="Arial Narrow" pitchFamily="34" charset="0"/>
              </a:rPr>
              <a:t> do total.</a:t>
            </a:r>
          </a:p>
        </p:txBody>
      </p:sp>
      <p:sp>
        <p:nvSpPr>
          <p:cNvPr id="9" name="Fluxograma: Armazenamento de acesso seqüencial 8"/>
          <p:cNvSpPr/>
          <p:nvPr/>
        </p:nvSpPr>
        <p:spPr>
          <a:xfrm>
            <a:off x="5286380" y="4759330"/>
            <a:ext cx="2571751" cy="1752600"/>
          </a:xfrm>
          <a:prstGeom prst="flowChartMagneticTape">
            <a:avLst/>
          </a:prstGeom>
          <a:solidFill>
            <a:srgbClr val="3D9B35">
              <a:alpha val="58000"/>
            </a:srgbClr>
          </a:solidFill>
          <a:ln>
            <a:solidFill>
              <a:srgbClr val="3D9B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dirty="0">
                <a:latin typeface="Arial Narrow" pitchFamily="34" charset="0"/>
              </a:rPr>
              <a:t>As cidades do </a:t>
            </a:r>
            <a:r>
              <a:rPr lang="pt-BR" sz="1600" dirty="0">
                <a:solidFill>
                  <a:sysClr val="windowText" lastClr="000000"/>
                </a:solidFill>
                <a:latin typeface="Arial Narrow" pitchFamily="34" charset="0"/>
              </a:rPr>
              <a:t>Rio de Janeiro</a:t>
            </a:r>
            <a:r>
              <a:rPr lang="pt-BR" sz="1600" baseline="0" dirty="0">
                <a:solidFill>
                  <a:sysClr val="windowText" lastClr="000000"/>
                </a:solidFill>
                <a:latin typeface="Arial Narrow" pitchFamily="34" charset="0"/>
              </a:rPr>
              <a:t> e São Paulo </a:t>
            </a:r>
            <a:r>
              <a:rPr lang="pt-BR" sz="1600" baseline="0" dirty="0">
                <a:latin typeface="Arial Narrow" pitchFamily="34" charset="0"/>
              </a:rPr>
              <a:t>respondem por </a:t>
            </a:r>
            <a:r>
              <a:rPr lang="pt-BR" sz="1600" baseline="0" dirty="0">
                <a:solidFill>
                  <a:sysClr val="windowText" lastClr="000000"/>
                </a:solidFill>
                <a:latin typeface="Arial Narrow" pitchFamily="34" charset="0"/>
              </a:rPr>
              <a:t>37%</a:t>
            </a:r>
            <a:r>
              <a:rPr lang="pt-BR" sz="1600" baseline="0" dirty="0">
                <a:latin typeface="Arial Narrow" pitchFamily="34" charset="0"/>
              </a:rPr>
              <a:t> do total de compradores.</a:t>
            </a:r>
            <a:endParaRPr lang="pt-BR" sz="1600" dirty="0">
              <a:latin typeface="Arial Narrow" pitchFamily="34" charset="0"/>
            </a:endParaRPr>
          </a:p>
        </p:txBody>
      </p:sp>
      <p:graphicFrame>
        <p:nvGraphicFramePr>
          <p:cNvPr id="13" name="Gráfico 12"/>
          <p:cNvGraphicFramePr/>
          <p:nvPr/>
        </p:nvGraphicFramePr>
        <p:xfrm>
          <a:off x="285720" y="4116388"/>
          <a:ext cx="4143404" cy="2395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4214810" y="1631948"/>
          <a:ext cx="4000511" cy="2484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-71470" y="6651333"/>
            <a:ext cx="782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Fonte: http://economia.ig.com.br/empresas/comercioservicos/comprador+online+e+da+classe+ab+e+gasta+r+118+ao+</a:t>
            </a:r>
            <a:r>
              <a:rPr lang="pt-BR" sz="800" dirty="0" err="1" smtClean="0"/>
              <a:t>mes</a:t>
            </a:r>
            <a:r>
              <a:rPr lang="pt-BR" sz="800" dirty="0" smtClean="0"/>
              <a:t>+diz+ibope/n1237855254302.html</a:t>
            </a:r>
          </a:p>
          <a:p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25" y="44450"/>
            <a:ext cx="7118350" cy="565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MOTIVOS PARA NÃO COMPRAR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250" y="1447800"/>
            <a:ext cx="2286000" cy="2286000"/>
          </a:xfrm>
          <a:prstGeom prst="rect">
            <a:avLst/>
          </a:prstGeom>
          <a:effectLst>
            <a:outerShdw blurRad="1270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250" y="2705100"/>
            <a:ext cx="2057400" cy="2057400"/>
          </a:xfrm>
          <a:prstGeom prst="rect">
            <a:avLst/>
          </a:prstGeom>
          <a:effectLst>
            <a:outerShdw blurRad="127000" dist="38100" dir="270000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4267200"/>
            <a:ext cx="2286000" cy="2286000"/>
          </a:xfrm>
          <a:prstGeom prst="rect">
            <a:avLst/>
          </a:prstGeom>
          <a:effectLst>
            <a:outerShdw blurRad="1270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900" y="3111500"/>
            <a:ext cx="2298700" cy="2298700"/>
          </a:xfrm>
          <a:prstGeom prst="rect">
            <a:avLst/>
          </a:prstGeom>
          <a:effectLst>
            <a:outerShdw blurRad="127000" dist="38100" dir="2700000">
              <a:srgbClr val="000000">
                <a:alpha val="43000"/>
              </a:srgbClr>
            </a:outerShdw>
          </a:effectLst>
        </p:spPr>
      </p:pic>
      <p:sp>
        <p:nvSpPr>
          <p:cNvPr id="79878" name="TextBox 14"/>
          <p:cNvSpPr txBox="1">
            <a:spLocks noChangeArrowheads="1"/>
          </p:cNvSpPr>
          <p:nvPr/>
        </p:nvSpPr>
        <p:spPr bwMode="auto">
          <a:xfrm>
            <a:off x="3879850" y="1522413"/>
            <a:ext cx="32829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0">
                <a:latin typeface="Arial Narrow" pitchFamily="34" charset="0"/>
              </a:rPr>
              <a:t>    </a:t>
            </a:r>
            <a:r>
              <a:rPr lang="en-US" sz="3000">
                <a:latin typeface="Arial Narrow" pitchFamily="34" charset="0"/>
              </a:rPr>
              <a:t>Medo</a:t>
            </a:r>
          </a:p>
          <a:p>
            <a:pPr>
              <a:lnSpc>
                <a:spcPts val="2100"/>
              </a:lnSpc>
            </a:pPr>
            <a:r>
              <a:rPr lang="en-US" sz="2400" b="0">
                <a:latin typeface="Arial Narrow" pitchFamily="34" charset="0"/>
              </a:rPr>
              <a:t>de fornecer o cartão</a:t>
            </a:r>
            <a:endParaRPr lang="pt-BR" sz="2400" b="0">
              <a:latin typeface="Calibri" pitchFamily="34" charset="0"/>
            </a:endParaRPr>
          </a:p>
        </p:txBody>
      </p:sp>
      <p:sp>
        <p:nvSpPr>
          <p:cNvPr id="79879" name="TextBox 15"/>
          <p:cNvSpPr txBox="1">
            <a:spLocks noChangeArrowheads="1"/>
          </p:cNvSpPr>
          <p:nvPr/>
        </p:nvSpPr>
        <p:spPr bwMode="auto">
          <a:xfrm>
            <a:off x="152400" y="4922838"/>
            <a:ext cx="3282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0">
                <a:latin typeface="Arial Narrow" pitchFamily="34" charset="0"/>
              </a:rPr>
              <a:t>    </a:t>
            </a:r>
            <a:r>
              <a:rPr lang="en-US" sz="2100" b="0">
                <a:latin typeface="Arial Narrow" pitchFamily="34" charset="0"/>
              </a:rPr>
              <a:t>Só compra em</a:t>
            </a:r>
          </a:p>
          <a:p>
            <a:pPr>
              <a:lnSpc>
                <a:spcPts val="2600"/>
              </a:lnSpc>
            </a:pPr>
            <a:r>
              <a:rPr lang="en-US" sz="2700">
                <a:latin typeface="Arial Narrow" pitchFamily="34" charset="0"/>
              </a:rPr>
              <a:t>             site indicado</a:t>
            </a:r>
            <a:endParaRPr lang="pt-BR" sz="2700">
              <a:latin typeface="Calibri" pitchFamily="34" charset="0"/>
            </a:endParaRPr>
          </a:p>
        </p:txBody>
      </p:sp>
      <p:sp>
        <p:nvSpPr>
          <p:cNvPr id="79880" name="TextBox 16"/>
          <p:cNvSpPr txBox="1">
            <a:spLocks noChangeArrowheads="1"/>
          </p:cNvSpPr>
          <p:nvPr/>
        </p:nvSpPr>
        <p:spPr bwMode="auto">
          <a:xfrm>
            <a:off x="4140200" y="5370513"/>
            <a:ext cx="32829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100" b="0">
                <a:solidFill>
                  <a:schemeClr val="bg1"/>
                </a:solidFill>
                <a:latin typeface="Arial Narrow" pitchFamily="34" charset="0"/>
              </a:rPr>
              <a:t>Medo de </a:t>
            </a:r>
            <a:r>
              <a:rPr lang="en-US" sz="2100" b="0">
                <a:latin typeface="Arial Narrow" pitchFamily="34" charset="0"/>
              </a:rPr>
              <a:t>pagar e</a:t>
            </a:r>
          </a:p>
          <a:p>
            <a:pPr>
              <a:lnSpc>
                <a:spcPts val="2600"/>
              </a:lnSpc>
            </a:pPr>
            <a:r>
              <a:rPr lang="en-US" sz="2700">
                <a:latin typeface="Arial Narrow" pitchFamily="34" charset="0"/>
              </a:rPr>
              <a:t>               não receber</a:t>
            </a:r>
            <a:endParaRPr lang="pt-BR" sz="2700">
              <a:latin typeface="Calibri" pitchFamily="34" charset="0"/>
            </a:endParaRPr>
          </a:p>
        </p:txBody>
      </p:sp>
      <p:sp>
        <p:nvSpPr>
          <p:cNvPr id="79881" name="TextBox 17"/>
          <p:cNvSpPr txBox="1">
            <a:spLocks noChangeArrowheads="1"/>
          </p:cNvSpPr>
          <p:nvPr/>
        </p:nvSpPr>
        <p:spPr bwMode="auto">
          <a:xfrm>
            <a:off x="6470650" y="3843338"/>
            <a:ext cx="3282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100" b="0">
                <a:solidFill>
                  <a:schemeClr val="bg1"/>
                </a:solidFill>
                <a:latin typeface="Arial Narrow" pitchFamily="34" charset="0"/>
              </a:rPr>
              <a:t>Loja não tem</a:t>
            </a:r>
            <a:endParaRPr lang="en-US" sz="2100" b="0">
              <a:latin typeface="Arial Narrow" pitchFamily="34" charset="0"/>
            </a:endParaRPr>
          </a:p>
          <a:p>
            <a:pPr>
              <a:lnSpc>
                <a:spcPts val="2600"/>
              </a:lnSpc>
            </a:pPr>
            <a:r>
              <a:rPr lang="en-US" sz="2700">
                <a:latin typeface="Arial Narrow" pitchFamily="34" charset="0"/>
              </a:rPr>
              <a:t> </a:t>
            </a:r>
            <a:r>
              <a:rPr lang="en-US" sz="2700">
                <a:solidFill>
                  <a:srgbClr val="FFFFFF"/>
                </a:solidFill>
                <a:latin typeface="Arial Narrow" pitchFamily="34" charset="0"/>
              </a:rPr>
              <a:t>   meios </a:t>
            </a:r>
            <a:r>
              <a:rPr lang="en-US" sz="2700">
                <a:latin typeface="Arial Narrow" pitchFamily="34" charset="0"/>
              </a:rPr>
              <a:t>seguros</a:t>
            </a:r>
            <a:endParaRPr lang="pt-BR" sz="2700">
              <a:latin typeface="Calibri" pitchFamily="34" charset="0"/>
            </a:endParaRPr>
          </a:p>
        </p:txBody>
      </p:sp>
      <p:sp>
        <p:nvSpPr>
          <p:cNvPr id="79882" name="Text Box 15"/>
          <p:cNvSpPr txBox="1">
            <a:spLocks noChangeArrowheads="1"/>
          </p:cNvSpPr>
          <p:nvPr/>
        </p:nvSpPr>
        <p:spPr bwMode="auto">
          <a:xfrm>
            <a:off x="5364163" y="4652963"/>
            <a:ext cx="16065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pt-BR" sz="550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79883" name="Text Box 19"/>
          <p:cNvSpPr txBox="1">
            <a:spLocks noChangeArrowheads="1"/>
          </p:cNvSpPr>
          <p:nvPr/>
        </p:nvSpPr>
        <p:spPr bwMode="auto">
          <a:xfrm>
            <a:off x="7358063" y="4370388"/>
            <a:ext cx="16065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5500">
                <a:solidFill>
                  <a:srgbClr val="FF0000"/>
                </a:solidFill>
              </a:rPr>
              <a:t>13%</a:t>
            </a:r>
          </a:p>
        </p:txBody>
      </p:sp>
      <p:sp>
        <p:nvSpPr>
          <p:cNvPr id="79884" name="Text Box 20"/>
          <p:cNvSpPr txBox="1">
            <a:spLocks noChangeArrowheads="1"/>
          </p:cNvSpPr>
          <p:nvPr/>
        </p:nvSpPr>
        <p:spPr bwMode="auto">
          <a:xfrm>
            <a:off x="2800350" y="2420938"/>
            <a:ext cx="16065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5500">
                <a:solidFill>
                  <a:srgbClr val="FF0000"/>
                </a:solidFill>
              </a:rPr>
              <a:t>78%</a:t>
            </a:r>
          </a:p>
        </p:txBody>
      </p:sp>
      <p:sp>
        <p:nvSpPr>
          <p:cNvPr id="79885" name="Text Box 21"/>
          <p:cNvSpPr txBox="1">
            <a:spLocks noChangeArrowheads="1"/>
          </p:cNvSpPr>
          <p:nvPr/>
        </p:nvSpPr>
        <p:spPr bwMode="auto">
          <a:xfrm>
            <a:off x="323850" y="5451475"/>
            <a:ext cx="16065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5500">
                <a:solidFill>
                  <a:srgbClr val="FF0000"/>
                </a:solidFill>
              </a:rPr>
              <a:t>42%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58" descr="PagSeguro_novo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461125"/>
            <a:ext cx="106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49650" y="0"/>
            <a:ext cx="5486400" cy="565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sz="3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COMÉRCIO ELETRÔNICO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650" y="452438"/>
            <a:ext cx="5486400" cy="442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sz="2300" b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Como ocorrem as fraudes e chargeback</a:t>
            </a:r>
          </a:p>
        </p:txBody>
      </p:sp>
      <p:grpSp>
        <p:nvGrpSpPr>
          <p:cNvPr id="81924" name="Group 60"/>
          <p:cNvGrpSpPr>
            <a:grpSpLocks/>
          </p:cNvGrpSpPr>
          <p:nvPr/>
        </p:nvGrpSpPr>
        <p:grpSpPr bwMode="auto">
          <a:xfrm>
            <a:off x="2901950" y="3352800"/>
            <a:ext cx="2203450" cy="1524000"/>
            <a:chOff x="2901856" y="3352800"/>
            <a:chExt cx="2203544" cy="1524000"/>
          </a:xfrm>
        </p:grpSpPr>
        <p:pic>
          <p:nvPicPr>
            <p:cNvPr id="81968" name="Picture 42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590393" y="4267200"/>
              <a:ext cx="51500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969" name="Group 37"/>
            <p:cNvGrpSpPr>
              <a:grpSpLocks/>
            </p:cNvGrpSpPr>
            <p:nvPr/>
          </p:nvGrpSpPr>
          <p:grpSpPr bwMode="auto">
            <a:xfrm>
              <a:off x="2901856" y="3352800"/>
              <a:ext cx="1822544" cy="1420166"/>
              <a:chOff x="4044856" y="3352800"/>
              <a:chExt cx="1822544" cy="1420166"/>
            </a:xfrm>
          </p:grpSpPr>
          <p:pic>
            <p:nvPicPr>
              <p:cNvPr id="81970" name="Picture 1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43400" y="3352800"/>
                <a:ext cx="1225616" cy="1076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71" name="TextBox 21"/>
              <p:cNvSpPr txBox="1">
                <a:spLocks noChangeArrowheads="1"/>
              </p:cNvSpPr>
              <p:nvPr/>
            </p:nvSpPr>
            <p:spPr bwMode="auto">
              <a:xfrm>
                <a:off x="4044856" y="4284238"/>
                <a:ext cx="1822544" cy="488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Banco fala</a:t>
                </a:r>
              </a:p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com a operadora</a:t>
                </a:r>
                <a:endParaRPr lang="pt-BR" sz="2000" b="0" baseline="30000">
                  <a:latin typeface="Arial Narrow" pitchFamily="34" charset="0"/>
                </a:endParaRPr>
              </a:p>
            </p:txBody>
          </p:sp>
        </p:grpSp>
      </p:grpSp>
      <p:grpSp>
        <p:nvGrpSpPr>
          <p:cNvPr id="81925" name="Group 61"/>
          <p:cNvGrpSpPr>
            <a:grpSpLocks/>
          </p:cNvGrpSpPr>
          <p:nvPr/>
        </p:nvGrpSpPr>
        <p:grpSpPr bwMode="auto">
          <a:xfrm>
            <a:off x="609600" y="3352800"/>
            <a:ext cx="2343150" cy="1633538"/>
            <a:chOff x="609600" y="3352800"/>
            <a:chExt cx="2343807" cy="1633284"/>
          </a:xfrm>
        </p:grpSpPr>
        <p:grpSp>
          <p:nvGrpSpPr>
            <p:cNvPr id="81964" name="Group 36"/>
            <p:cNvGrpSpPr>
              <a:grpSpLocks/>
            </p:cNvGrpSpPr>
            <p:nvPr/>
          </p:nvGrpSpPr>
          <p:grpSpPr bwMode="auto">
            <a:xfrm>
              <a:off x="609600" y="3352800"/>
              <a:ext cx="1822544" cy="1633284"/>
              <a:chOff x="1371600" y="3352800"/>
              <a:chExt cx="1822544" cy="1633284"/>
            </a:xfrm>
          </p:grpSpPr>
          <p:pic>
            <p:nvPicPr>
              <p:cNvPr id="81966" name="Picture 11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85823" y="3352800"/>
                <a:ext cx="1385977" cy="1030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67" name="TextBox 20"/>
              <p:cNvSpPr txBox="1">
                <a:spLocks noChangeArrowheads="1"/>
              </p:cNvSpPr>
              <p:nvPr/>
            </p:nvSpPr>
            <p:spPr bwMode="auto">
              <a:xfrm>
                <a:off x="1371600" y="4298803"/>
                <a:ext cx="1822544" cy="687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A operadora entra</a:t>
                </a:r>
              </a:p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em contato com o</a:t>
                </a:r>
              </a:p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banco do vendedor</a:t>
                </a:r>
                <a:endParaRPr lang="pt-BR" sz="2000" b="0" baseline="30000">
                  <a:latin typeface="Arial Narrow" pitchFamily="34" charset="0"/>
                </a:endParaRPr>
              </a:p>
            </p:txBody>
          </p:sp>
        </p:grpSp>
        <p:pic>
          <p:nvPicPr>
            <p:cNvPr id="81965" name="Picture 4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2438400" y="4274404"/>
              <a:ext cx="51500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26" name="Group 62"/>
          <p:cNvGrpSpPr>
            <a:grpSpLocks/>
          </p:cNvGrpSpPr>
          <p:nvPr/>
        </p:nvGrpSpPr>
        <p:grpSpPr bwMode="auto">
          <a:xfrm>
            <a:off x="228600" y="4648200"/>
            <a:ext cx="2286000" cy="2030413"/>
            <a:chOff x="228600" y="4648200"/>
            <a:chExt cx="2286327" cy="2029764"/>
          </a:xfrm>
        </p:grpSpPr>
        <p:grpSp>
          <p:nvGrpSpPr>
            <p:cNvPr id="81960" name="Group 38"/>
            <p:cNvGrpSpPr>
              <a:grpSpLocks/>
            </p:cNvGrpSpPr>
            <p:nvPr/>
          </p:nvGrpSpPr>
          <p:grpSpPr bwMode="auto">
            <a:xfrm>
              <a:off x="692383" y="5105400"/>
              <a:ext cx="1822544" cy="1572564"/>
              <a:chOff x="6407056" y="3276600"/>
              <a:chExt cx="1822544" cy="1572564"/>
            </a:xfrm>
          </p:grpSpPr>
          <p:pic>
            <p:nvPicPr>
              <p:cNvPr id="81962" name="Picture 13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6477000" y="3276600"/>
                <a:ext cx="1271434" cy="10996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63" name="TextBox 22"/>
              <p:cNvSpPr txBox="1">
                <a:spLocks noChangeArrowheads="1"/>
              </p:cNvSpPr>
              <p:nvPr/>
            </p:nvSpPr>
            <p:spPr bwMode="auto">
              <a:xfrm>
                <a:off x="6407056" y="4360416"/>
                <a:ext cx="1822544" cy="4887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Entra em contato</a:t>
                </a:r>
              </a:p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com o banco</a:t>
                </a:r>
                <a:endParaRPr lang="pt-BR" sz="2000" b="0" baseline="30000">
                  <a:latin typeface="Arial Narrow" pitchFamily="34" charset="0"/>
                </a:endParaRPr>
              </a:p>
            </p:txBody>
          </p:sp>
        </p:grpSp>
        <p:pic>
          <p:nvPicPr>
            <p:cNvPr id="81961" name="Picture 4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28600" y="4648200"/>
              <a:ext cx="464574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27" name="Group 64"/>
          <p:cNvGrpSpPr>
            <a:grpSpLocks/>
          </p:cNvGrpSpPr>
          <p:nvPr/>
        </p:nvGrpSpPr>
        <p:grpSpPr bwMode="auto">
          <a:xfrm>
            <a:off x="4738688" y="5167313"/>
            <a:ext cx="2278062" cy="1368425"/>
            <a:chOff x="4738030" y="5166956"/>
            <a:chExt cx="2279417" cy="1368777"/>
          </a:xfrm>
        </p:grpSpPr>
        <p:grpSp>
          <p:nvGrpSpPr>
            <p:cNvPr id="81956" name="Group 51"/>
            <p:cNvGrpSpPr>
              <a:grpSpLocks/>
            </p:cNvGrpSpPr>
            <p:nvPr/>
          </p:nvGrpSpPr>
          <p:grpSpPr bwMode="auto">
            <a:xfrm>
              <a:off x="4814230" y="5166956"/>
              <a:ext cx="2203217" cy="1368777"/>
              <a:chOff x="4814230" y="5029200"/>
              <a:chExt cx="2203217" cy="1368777"/>
            </a:xfrm>
          </p:grpSpPr>
          <p:pic>
            <p:nvPicPr>
              <p:cNvPr id="81958" name="Picture 1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5506933" y="5029200"/>
                <a:ext cx="824714" cy="893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59" name="TextBox 24"/>
              <p:cNvSpPr txBox="1">
                <a:spLocks noChangeArrowheads="1"/>
              </p:cNvSpPr>
              <p:nvPr/>
            </p:nvSpPr>
            <p:spPr bwMode="auto">
              <a:xfrm>
                <a:off x="4814230" y="5908901"/>
                <a:ext cx="2203217" cy="489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Vendedor</a:t>
                </a:r>
              </a:p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não recebe</a:t>
                </a:r>
                <a:endParaRPr lang="pt-BR" sz="2000" b="0" baseline="30000">
                  <a:latin typeface="Arial Narrow" pitchFamily="34" charset="0"/>
                </a:endParaRPr>
              </a:p>
            </p:txBody>
          </p:sp>
        </p:grpSp>
        <p:pic>
          <p:nvPicPr>
            <p:cNvPr id="81957" name="Picture 4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38030" y="5791200"/>
              <a:ext cx="51500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28" name="Group 63"/>
          <p:cNvGrpSpPr>
            <a:grpSpLocks/>
          </p:cNvGrpSpPr>
          <p:nvPr/>
        </p:nvGrpSpPr>
        <p:grpSpPr bwMode="auto">
          <a:xfrm>
            <a:off x="2381250" y="5105400"/>
            <a:ext cx="2489200" cy="1473200"/>
            <a:chOff x="2380593" y="5105400"/>
            <a:chExt cx="2489624" cy="1473668"/>
          </a:xfrm>
        </p:grpSpPr>
        <p:grpSp>
          <p:nvGrpSpPr>
            <p:cNvPr id="81952" name="Group 39"/>
            <p:cNvGrpSpPr>
              <a:grpSpLocks/>
            </p:cNvGrpSpPr>
            <p:nvPr/>
          </p:nvGrpSpPr>
          <p:grpSpPr bwMode="auto">
            <a:xfrm>
              <a:off x="2667000" y="5105400"/>
              <a:ext cx="2203217" cy="1473668"/>
              <a:chOff x="1225783" y="5105400"/>
              <a:chExt cx="2203217" cy="1473668"/>
            </a:xfrm>
          </p:grpSpPr>
          <p:pic>
            <p:nvPicPr>
              <p:cNvPr id="81954" name="Picture 14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905000" y="5105400"/>
                <a:ext cx="801805" cy="801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55" name="TextBox 23"/>
              <p:cNvSpPr txBox="1">
                <a:spLocks noChangeArrowheads="1"/>
              </p:cNvSpPr>
              <p:nvPr/>
            </p:nvSpPr>
            <p:spPr bwMode="auto">
              <a:xfrm>
                <a:off x="1225783" y="5891462"/>
                <a:ext cx="2203217" cy="687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Bloqueia o pagamento</a:t>
                </a:r>
              </a:p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para o banco </a:t>
                </a:r>
              </a:p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do vendedor</a:t>
                </a:r>
                <a:endParaRPr lang="pt-BR" sz="2000" b="0" baseline="30000">
                  <a:latin typeface="Arial Narrow" pitchFamily="34" charset="0"/>
                </a:endParaRPr>
              </a:p>
            </p:txBody>
          </p:sp>
        </p:grpSp>
        <p:pic>
          <p:nvPicPr>
            <p:cNvPr id="81953" name="Picture 4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80593" y="5791200"/>
              <a:ext cx="51500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29" name="Group 52"/>
          <p:cNvGrpSpPr>
            <a:grpSpLocks/>
          </p:cNvGrpSpPr>
          <p:nvPr/>
        </p:nvGrpSpPr>
        <p:grpSpPr bwMode="auto">
          <a:xfrm>
            <a:off x="3581400" y="1447800"/>
            <a:ext cx="1930400" cy="1727200"/>
            <a:chOff x="3581400" y="1447800"/>
            <a:chExt cx="1930400" cy="1727102"/>
          </a:xfrm>
        </p:grpSpPr>
        <p:grpSp>
          <p:nvGrpSpPr>
            <p:cNvPr id="81948" name="Group 33"/>
            <p:cNvGrpSpPr>
              <a:grpSpLocks/>
            </p:cNvGrpSpPr>
            <p:nvPr/>
          </p:nvGrpSpPr>
          <p:grpSpPr bwMode="auto">
            <a:xfrm>
              <a:off x="3886200" y="1447800"/>
              <a:ext cx="1625600" cy="1727102"/>
              <a:chOff x="736600" y="1600200"/>
              <a:chExt cx="1625600" cy="1727102"/>
            </a:xfrm>
          </p:grpSpPr>
          <p:pic>
            <p:nvPicPr>
              <p:cNvPr id="81950" name="Picture 32" descr="iStock_000009764973XSmall.jpg"/>
              <p:cNvPicPr>
                <a:picLocks noChangeAspect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736600" y="1600200"/>
                <a:ext cx="1625600" cy="121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51" name="TextBox 17"/>
              <p:cNvSpPr txBox="1">
                <a:spLocks noChangeArrowheads="1"/>
              </p:cNvSpPr>
              <p:nvPr/>
            </p:nvSpPr>
            <p:spPr bwMode="auto">
              <a:xfrm>
                <a:off x="850900" y="2639954"/>
                <a:ext cx="1511300" cy="687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Compra </a:t>
                </a:r>
              </a:p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efetuada</a:t>
                </a:r>
              </a:p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com sucesso</a:t>
                </a:r>
                <a:endParaRPr lang="pt-BR" sz="2000" b="0" baseline="30000">
                  <a:latin typeface="Arial Narrow" pitchFamily="34" charset="0"/>
                </a:endParaRPr>
              </a:p>
            </p:txBody>
          </p:sp>
        </p:grpSp>
        <p:pic>
          <p:nvPicPr>
            <p:cNvPr id="81949" name="Picture 5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81400" y="2362200"/>
              <a:ext cx="51500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30" name="Group 59"/>
          <p:cNvGrpSpPr>
            <a:grpSpLocks/>
          </p:cNvGrpSpPr>
          <p:nvPr/>
        </p:nvGrpSpPr>
        <p:grpSpPr bwMode="auto">
          <a:xfrm>
            <a:off x="5187950" y="3505200"/>
            <a:ext cx="2355850" cy="1406525"/>
            <a:chOff x="5187856" y="3505200"/>
            <a:chExt cx="2355944" cy="1406044"/>
          </a:xfrm>
        </p:grpSpPr>
        <p:grpSp>
          <p:nvGrpSpPr>
            <p:cNvPr id="81944" name="Group 35"/>
            <p:cNvGrpSpPr>
              <a:grpSpLocks/>
            </p:cNvGrpSpPr>
            <p:nvPr/>
          </p:nvGrpSpPr>
          <p:grpSpPr bwMode="auto">
            <a:xfrm>
              <a:off x="5187856" y="3505200"/>
              <a:ext cx="1822544" cy="1355720"/>
              <a:chOff x="5791200" y="1801559"/>
              <a:chExt cx="1822544" cy="1355720"/>
            </a:xfrm>
          </p:grpSpPr>
          <p:pic>
            <p:nvPicPr>
              <p:cNvPr id="81946" name="Picture 10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165944" y="1801559"/>
                <a:ext cx="1248525" cy="733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47" name="TextBox 19"/>
              <p:cNvSpPr txBox="1">
                <a:spLocks noChangeArrowheads="1"/>
              </p:cNvSpPr>
              <p:nvPr/>
            </p:nvSpPr>
            <p:spPr bwMode="auto">
              <a:xfrm>
                <a:off x="5791200" y="2469894"/>
                <a:ext cx="1822544" cy="687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Dono do cartão /</a:t>
                </a:r>
              </a:p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conta bancária não </a:t>
                </a:r>
              </a:p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reconhece a compra</a:t>
                </a:r>
                <a:endParaRPr lang="pt-BR" sz="2000" b="0" baseline="30000">
                  <a:latin typeface="Arial Narrow" pitchFamily="34" charset="0"/>
                </a:endParaRPr>
              </a:p>
            </p:txBody>
          </p:sp>
        </p:grpSp>
        <p:pic>
          <p:nvPicPr>
            <p:cNvPr id="81945" name="Picture 5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028793" y="4301644"/>
              <a:ext cx="51500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31" name="Group 47"/>
          <p:cNvGrpSpPr>
            <a:grpSpLocks/>
          </p:cNvGrpSpPr>
          <p:nvPr/>
        </p:nvGrpSpPr>
        <p:grpSpPr bwMode="auto">
          <a:xfrm>
            <a:off x="1917700" y="1584325"/>
            <a:ext cx="1511300" cy="1589088"/>
            <a:chOff x="1917513" y="1583826"/>
            <a:chExt cx="1511487" cy="1589480"/>
          </a:xfrm>
        </p:grpSpPr>
        <p:pic>
          <p:nvPicPr>
            <p:cNvPr id="81942" name="Picture 40" descr="roubo_cartao.psd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81200" y="1583826"/>
              <a:ext cx="1251914" cy="100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43" name="TextBox 49"/>
            <p:cNvSpPr txBox="1">
              <a:spLocks noChangeArrowheads="1"/>
            </p:cNvSpPr>
            <p:nvPr/>
          </p:nvSpPr>
          <p:spPr bwMode="auto">
            <a:xfrm>
              <a:off x="1917513" y="2485749"/>
              <a:ext cx="1511487" cy="687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US" sz="2000" b="0" baseline="30000">
                  <a:latin typeface="Arial Narrow" pitchFamily="34" charset="0"/>
                </a:rPr>
                <a:t>Fraudador rouba números do cartão de crédito</a:t>
              </a:r>
              <a:endParaRPr lang="pt-BR" sz="2000" b="0" baseline="30000">
                <a:latin typeface="Arial Narrow" pitchFamily="34" charset="0"/>
              </a:endParaRPr>
            </a:p>
          </p:txBody>
        </p:sp>
      </p:grpSp>
      <p:grpSp>
        <p:nvGrpSpPr>
          <p:cNvPr id="81932" name="Group 55"/>
          <p:cNvGrpSpPr>
            <a:grpSpLocks/>
          </p:cNvGrpSpPr>
          <p:nvPr/>
        </p:nvGrpSpPr>
        <p:grpSpPr bwMode="auto">
          <a:xfrm>
            <a:off x="7556500" y="2514600"/>
            <a:ext cx="1511300" cy="2390775"/>
            <a:chOff x="7556313" y="2514600"/>
            <a:chExt cx="1511487" cy="2390066"/>
          </a:xfrm>
        </p:grpSpPr>
        <p:pic>
          <p:nvPicPr>
            <p:cNvPr id="81938" name="Picture 3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1078221">
              <a:off x="7848600" y="2514600"/>
              <a:ext cx="464574" cy="685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81939" name="Group 48"/>
            <p:cNvGrpSpPr>
              <a:grpSpLocks/>
            </p:cNvGrpSpPr>
            <p:nvPr/>
          </p:nvGrpSpPr>
          <p:grpSpPr bwMode="auto">
            <a:xfrm>
              <a:off x="7556313" y="3429000"/>
              <a:ext cx="1511487" cy="1475666"/>
              <a:chOff x="7556313" y="3429000"/>
              <a:chExt cx="1511487" cy="1475666"/>
            </a:xfrm>
          </p:grpSpPr>
          <p:pic>
            <p:nvPicPr>
              <p:cNvPr id="81940" name="Picture 41" descr="bonco_cobra.psd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696200" y="3429000"/>
                <a:ext cx="1232432" cy="11724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sp>
            <p:nvSpPr>
              <p:cNvPr id="81941" name="TextBox 53"/>
              <p:cNvSpPr txBox="1">
                <a:spLocks noChangeArrowheads="1"/>
              </p:cNvSpPr>
              <p:nvPr/>
            </p:nvSpPr>
            <p:spPr bwMode="auto">
              <a:xfrm>
                <a:off x="7556313" y="4447685"/>
                <a:ext cx="1511487" cy="4569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Banco cobra o titular do cartão</a:t>
                </a:r>
                <a:endParaRPr lang="pt-BR" sz="2000" b="0" baseline="30000">
                  <a:latin typeface="Arial Narrow" pitchFamily="34" charset="0"/>
                </a:endParaRPr>
              </a:p>
            </p:txBody>
          </p:sp>
        </p:grpSp>
      </p:grpSp>
      <p:grpSp>
        <p:nvGrpSpPr>
          <p:cNvPr id="81933" name="Group 54"/>
          <p:cNvGrpSpPr>
            <a:grpSpLocks/>
          </p:cNvGrpSpPr>
          <p:nvPr/>
        </p:nvGrpSpPr>
        <p:grpSpPr bwMode="auto">
          <a:xfrm>
            <a:off x="5581650" y="1752600"/>
            <a:ext cx="2101850" cy="1219200"/>
            <a:chOff x="5580993" y="1752600"/>
            <a:chExt cx="2102694" cy="1219200"/>
          </a:xfrm>
        </p:grpSpPr>
        <p:grpSp>
          <p:nvGrpSpPr>
            <p:cNvPr id="81934" name="Group 34"/>
            <p:cNvGrpSpPr>
              <a:grpSpLocks/>
            </p:cNvGrpSpPr>
            <p:nvPr/>
          </p:nvGrpSpPr>
          <p:grpSpPr bwMode="auto">
            <a:xfrm>
              <a:off x="6172200" y="1752600"/>
              <a:ext cx="1511487" cy="1026504"/>
              <a:chOff x="3276600" y="1905000"/>
              <a:chExt cx="1511487" cy="1026504"/>
            </a:xfrm>
          </p:grpSpPr>
          <p:pic>
            <p:nvPicPr>
              <p:cNvPr id="81936" name="Picture 9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3574817" y="1905000"/>
                <a:ext cx="881985" cy="7330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37" name="TextBox 18"/>
              <p:cNvSpPr txBox="1">
                <a:spLocks noChangeArrowheads="1"/>
              </p:cNvSpPr>
              <p:nvPr/>
            </p:nvSpPr>
            <p:spPr bwMode="auto">
              <a:xfrm>
                <a:off x="3276600" y="2641163"/>
                <a:ext cx="1511487" cy="290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ctr"/>
                <a:r>
                  <a:rPr lang="en-US" sz="2000" b="0" baseline="30000">
                    <a:latin typeface="Arial Narrow" pitchFamily="34" charset="0"/>
                  </a:rPr>
                  <a:t>Produto entregue</a:t>
                </a:r>
                <a:endParaRPr lang="pt-BR" sz="2000" b="0" baseline="30000">
                  <a:latin typeface="Arial Narrow" pitchFamily="34" charset="0"/>
                </a:endParaRPr>
              </a:p>
            </p:txBody>
          </p:sp>
        </p:grpSp>
        <p:pic>
          <p:nvPicPr>
            <p:cNvPr id="81935" name="Picture 2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80993" y="2362200"/>
              <a:ext cx="51500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USAR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PagSeguro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OU CONTRATAR OPERADORAS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 BANCOS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?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84250" y="2101850"/>
            <a:ext cx="3130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Vários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extratos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 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conciliações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2079625"/>
            <a:ext cx="313055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Um só extrato, online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84250" y="1371600"/>
            <a:ext cx="31305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VÁRIOS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CONTRATOS COM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OPERADORAS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670969" y="3398044"/>
            <a:ext cx="3803650" cy="1588"/>
          </a:xfrm>
          <a:prstGeom prst="line">
            <a:avLst/>
          </a:prstGeom>
          <a:ln w="6350" cap="flat" cmpd="sng" algn="ctr">
            <a:solidFill>
              <a:srgbClr val="3C93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5103813" y="5453063"/>
            <a:ext cx="2897187" cy="1587"/>
          </a:xfrm>
          <a:prstGeom prst="line">
            <a:avLst/>
          </a:prstGeom>
          <a:ln w="6350" cap="flat" cmpd="sng" algn="ctr">
            <a:solidFill>
              <a:srgbClr val="3C93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1141413" y="5453063"/>
            <a:ext cx="2897187" cy="1587"/>
          </a:xfrm>
          <a:prstGeom prst="line">
            <a:avLst/>
          </a:prstGeom>
          <a:ln w="6350" cap="flat" cmpd="sng" algn="ctr">
            <a:solidFill>
              <a:srgbClr val="3C93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4800600" y="5599113"/>
            <a:ext cx="2895600" cy="1074737"/>
            <a:chOff x="4800545" y="5598889"/>
            <a:chExt cx="2895655" cy="1074241"/>
          </a:xfrm>
        </p:grpSpPr>
        <p:sp>
          <p:nvSpPr>
            <p:cNvPr id="4109" name="TextBox 13"/>
            <p:cNvSpPr txBox="1">
              <a:spLocks noChangeArrowheads="1"/>
            </p:cNvSpPr>
            <p:nvPr/>
          </p:nvSpPr>
          <p:spPr bwMode="auto">
            <a:xfrm>
              <a:off x="5029200" y="6368330"/>
              <a:ext cx="914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RISCO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0" name="TextBox 14"/>
            <p:cNvSpPr txBox="1">
              <a:spLocks noChangeArrowheads="1"/>
            </p:cNvSpPr>
            <p:nvPr/>
          </p:nvSpPr>
          <p:spPr bwMode="auto">
            <a:xfrm>
              <a:off x="5861143" y="5598889"/>
              <a:ext cx="183505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BUROCRACIA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TEMPO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111" name="Picture 2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0545" y="5603694"/>
              <a:ext cx="1065393" cy="764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365250" y="5599113"/>
            <a:ext cx="2673350" cy="1074737"/>
            <a:chOff x="1365343" y="5598889"/>
            <a:chExt cx="2673257" cy="1074241"/>
          </a:xfrm>
        </p:grpSpPr>
        <p:sp>
          <p:nvSpPr>
            <p:cNvPr id="4113" name="TextBox 10"/>
            <p:cNvSpPr txBox="1">
              <a:spLocks noChangeArrowheads="1"/>
            </p:cNvSpPr>
            <p:nvPr/>
          </p:nvSpPr>
          <p:spPr bwMode="auto">
            <a:xfrm>
              <a:off x="1365343" y="5598889"/>
              <a:ext cx="1835057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BUROCRACIA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TEMPO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14" name="TextBox 12"/>
            <p:cNvSpPr txBox="1">
              <a:spLocks noChangeArrowheads="1"/>
            </p:cNvSpPr>
            <p:nvPr/>
          </p:nvSpPr>
          <p:spPr bwMode="auto">
            <a:xfrm>
              <a:off x="3124200" y="6368330"/>
              <a:ext cx="914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RISCO</a:t>
              </a:r>
              <a:endPara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115" name="Picture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00400" y="5598889"/>
              <a:ext cx="790124" cy="790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90600" y="25400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Talvez mensalidade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90600" y="29972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Equipe de análise própria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90600" y="34544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Sistema de scoring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990600" y="39116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Contas em vários bancos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90600" y="43688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Reserva / Recuperação para perdas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990600" y="48260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Proteger número de cartões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953000" y="25400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Não há mensalidade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953000" y="29972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Equipe terceirizada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953000" y="34544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Sistema embutido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953000" y="39116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Conta bancária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953000" y="43688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Não há perdas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946650" y="4826000"/>
            <a:ext cx="3130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rPr>
              <a:t>• Número não vão para a loja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929190" y="1357298"/>
            <a:ext cx="3130457" cy="881062"/>
            <a:chOff x="5099143" y="1427361"/>
            <a:chExt cx="3130457" cy="880504"/>
          </a:xfrm>
        </p:grpSpPr>
        <p:sp>
          <p:nvSpPr>
            <p:cNvPr id="4129" name="TextBox 8"/>
            <p:cNvSpPr txBox="1">
              <a:spLocks noChangeArrowheads="1"/>
            </p:cNvSpPr>
            <p:nvPr/>
          </p:nvSpPr>
          <p:spPr bwMode="auto">
            <a:xfrm>
              <a:off x="5099143" y="1427361"/>
              <a:ext cx="3130457" cy="347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UM SÓ CONTRATO COM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4130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56343" y="1685612"/>
              <a:ext cx="2139857" cy="622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284163"/>
            <a:ext cx="5486400" cy="565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1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SOBRE O PagSeguro</a:t>
            </a:r>
          </a:p>
        </p:txBody>
      </p:sp>
      <p:pic>
        <p:nvPicPr>
          <p:cNvPr id="82946" name="Picture 4" descr="Cachorro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2538" y="4805363"/>
            <a:ext cx="1865312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00113" y="3068638"/>
            <a:ext cx="7108825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</a:pPr>
            <a:r>
              <a:rPr lang="pt-BR" sz="2800" b="0" baseline="30000">
                <a:latin typeface="Arial Narrow" pitchFamily="34" charset="0"/>
              </a:rPr>
              <a:t>É uma plataforma de pagamentos online, onde qualquer pessoa ou empresa pode fazer ou receber pagamentos pela internet;</a:t>
            </a:r>
          </a:p>
          <a:p>
            <a:pPr>
              <a:spcAft>
                <a:spcPct val="50000"/>
              </a:spcAft>
            </a:pPr>
            <a:r>
              <a:rPr lang="pt-BR" sz="2800" b="0" baseline="30000">
                <a:latin typeface="Arial Narrow" pitchFamily="34" charset="0"/>
              </a:rPr>
              <a:t>Oferece variedade de pagamento: cartões de crédito, boleto bancário, débito online e saldo PagSeguro.</a:t>
            </a:r>
          </a:p>
          <a:p>
            <a:pPr>
              <a:spcAft>
                <a:spcPct val="50000"/>
              </a:spcAft>
            </a:pPr>
            <a:endParaRPr lang="pt-BR" sz="2800" b="0" baseline="30000">
              <a:latin typeface="Arial Narrow" pitchFamily="34" charset="0"/>
            </a:endParaRPr>
          </a:p>
          <a:p>
            <a:pPr>
              <a:spcAft>
                <a:spcPct val="50000"/>
              </a:spcAft>
            </a:pPr>
            <a:r>
              <a:rPr lang="pt-BR" sz="2800" b="0" baseline="30000">
                <a:latin typeface="Arial Narrow" pitchFamily="34" charset="0"/>
              </a:rPr>
              <a:t>Trabalha com as principais bandeiras de cartões de crédito e com os maiores bancos nacionais.</a:t>
            </a:r>
          </a:p>
        </p:txBody>
      </p:sp>
      <p:pic>
        <p:nvPicPr>
          <p:cNvPr id="82949" name="Picture 8" descr="tarjet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452938"/>
            <a:ext cx="64960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7950" y="115888"/>
            <a:ext cx="41148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35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O que é PagSeguro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043"/>
          <a:stretch>
            <a:fillRect/>
          </a:stretch>
        </p:blipFill>
        <p:spPr bwMode="auto">
          <a:xfrm rot="5400000">
            <a:off x="3055126" y="302403"/>
            <a:ext cx="3390904" cy="807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10345</TotalTime>
  <Words>960</Words>
  <Application>Microsoft Office PowerPoint</Application>
  <PresentationFormat>Apresentação na tela (4:3)</PresentationFormat>
  <Paragraphs>179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O que é PagSeguro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O PagSeguro...</vt:lpstr>
      <vt:lpstr>PARCERIA PagSeguro / FastCommerce</vt:lpstr>
      <vt:lpstr>Slide 19</vt:lpstr>
    </vt:vector>
  </TitlesOfParts>
  <Company>....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....</dc:creator>
  <cp:lastModifiedBy>lipe333</cp:lastModifiedBy>
  <cp:revision>249</cp:revision>
  <dcterms:created xsi:type="dcterms:W3CDTF">2010-04-29T20:04:03Z</dcterms:created>
  <dcterms:modified xsi:type="dcterms:W3CDTF">2010-12-16T15:03:28Z</dcterms:modified>
</cp:coreProperties>
</file>