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6" r:id="rId2"/>
    <p:sldId id="643" r:id="rId3"/>
    <p:sldId id="616" r:id="rId4"/>
    <p:sldId id="640" r:id="rId5"/>
    <p:sldId id="617" r:id="rId6"/>
    <p:sldId id="618" r:id="rId7"/>
    <p:sldId id="626" r:id="rId8"/>
    <p:sldId id="599" r:id="rId9"/>
    <p:sldId id="641" r:id="rId10"/>
    <p:sldId id="646" r:id="rId11"/>
    <p:sldId id="645" r:id="rId12"/>
    <p:sldId id="603" r:id="rId13"/>
    <p:sldId id="604" r:id="rId14"/>
    <p:sldId id="605" r:id="rId15"/>
    <p:sldId id="644" r:id="rId16"/>
    <p:sldId id="642" r:id="rId17"/>
    <p:sldId id="608" r:id="rId18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89"/>
    <a:srgbClr val="FF0000"/>
    <a:srgbClr val="6490CB"/>
    <a:srgbClr val="000099"/>
    <a:srgbClr val="66CCFF"/>
    <a:srgbClr val="777777"/>
    <a:srgbClr val="0066CC"/>
    <a:srgbClr val="009900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 autoAdjust="0"/>
    <p:restoredTop sz="94660" autoAdjust="0"/>
  </p:normalViewPr>
  <p:slideViewPr>
    <p:cSldViewPr>
      <p:cViewPr>
        <p:scale>
          <a:sx n="80" d="100"/>
          <a:sy n="80" d="100"/>
        </p:scale>
        <p:origin x="-101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spPr>
              <a:solidFill>
                <a:srgbClr val="6490CB"/>
              </a:solidFill>
            </c:spPr>
          </c:dPt>
          <c:dPt>
            <c:idx val="1"/>
            <c:spPr>
              <a:solidFill>
                <a:srgbClr val="6490CB"/>
              </a:solidFill>
            </c:spPr>
          </c:dPt>
          <c:dPt>
            <c:idx val="2"/>
            <c:spPr>
              <a:solidFill>
                <a:srgbClr val="6490CB"/>
              </a:solidFill>
            </c:spPr>
          </c:dPt>
          <c:dPt>
            <c:idx val="3"/>
            <c:spPr>
              <a:solidFill>
                <a:srgbClr val="CC3300"/>
              </a:solidFill>
            </c:spPr>
          </c:dPt>
          <c:dLbls>
            <c:txPr>
              <a:bodyPr/>
              <a:lstStyle/>
              <a:p>
                <a:pPr>
                  <a:defRPr sz="10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9M’10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158</c:v>
                </c:pt>
                <c:pt idx="1">
                  <c:v>256</c:v>
                </c:pt>
                <c:pt idx="2">
                  <c:v>383</c:v>
                </c:pt>
                <c:pt idx="3">
                  <c:v>461</c:v>
                </c:pt>
              </c:numCache>
            </c:numRef>
          </c:val>
        </c:ser>
        <c:axId val="95569792"/>
        <c:axId val="95571328"/>
      </c:barChart>
      <c:catAx>
        <c:axId val="9556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pt-BR"/>
          </a:p>
        </c:txPr>
        <c:crossAx val="95571328"/>
        <c:crosses val="autoZero"/>
        <c:auto val="1"/>
        <c:lblAlgn val="ctr"/>
        <c:lblOffset val="100"/>
      </c:catAx>
      <c:valAx>
        <c:axId val="95571328"/>
        <c:scaling>
          <c:orientation val="minMax"/>
          <c:max val="500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pt-BR"/>
          </a:p>
        </c:txPr>
        <c:crossAx val="95569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8.1360541658501082E-2"/>
          <c:y val="6.0519670977899023E-2"/>
          <c:w val="0.87419532496710461"/>
          <c:h val="0.83833682890028727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6490CB"/>
            </a:solidFill>
          </c:spPr>
          <c:dPt>
            <c:idx val="3"/>
            <c:spPr>
              <a:solidFill>
                <a:srgbClr val="CC3300"/>
              </a:solidFill>
            </c:spPr>
          </c:dPt>
          <c:dLbls>
            <c:txPr>
              <a:bodyPr/>
              <a:lstStyle/>
              <a:p>
                <a:pPr>
                  <a:defRPr sz="1000" b="1" baseline="0"/>
                </a:pPr>
                <a:endParaRPr lang="pt-BR"/>
              </a:p>
            </c:txPr>
            <c:showVal val="1"/>
          </c:dLbls>
          <c:cat>
            <c:strRef>
              <c:f>Plan1!$A$2:$A$5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9M’10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1.3</c:v>
                </c:pt>
                <c:pt idx="1">
                  <c:v>1.9</c:v>
                </c:pt>
                <c:pt idx="2">
                  <c:v>3.1</c:v>
                </c:pt>
                <c:pt idx="3">
                  <c:v>4.3</c:v>
                </c:pt>
              </c:numCache>
            </c:numRef>
          </c:val>
        </c:ser>
        <c:axId val="67752704"/>
        <c:axId val="67754240"/>
      </c:barChart>
      <c:catAx>
        <c:axId val="67752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pt-BR"/>
          </a:p>
        </c:txPr>
        <c:crossAx val="67754240"/>
        <c:crosses val="autoZero"/>
        <c:auto val="1"/>
        <c:lblAlgn val="ctr"/>
        <c:lblOffset val="100"/>
      </c:catAx>
      <c:valAx>
        <c:axId val="67754240"/>
        <c:scaling>
          <c:orientation val="minMax"/>
          <c:max val="4.5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aseline="0"/>
            </a:pPr>
            <a:endParaRPr lang="pt-BR"/>
          </a:p>
        </c:txPr>
        <c:crossAx val="677527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65A74B1C-96D4-401B-B63C-AE4C67E2FA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2D664FE4-58AF-488E-98BE-769B1FA1C2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4DBD183B-BBF8-41D4-8EE4-CF7058918F9C}" type="slidenum">
              <a:rPr lang="es-ES" sz="1300"/>
              <a:pPr algn="r"/>
              <a:t>11</a:t>
            </a:fld>
            <a:endParaRPr lang="es-ES" sz="13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4568" y="1"/>
            <a:ext cx="9147197" cy="68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MP3 Transparente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429520" y="6215082"/>
            <a:ext cx="1642042" cy="32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jpeg"/><Relationship Id="rId18" Type="http://schemas.openxmlformats.org/officeDocument/2006/relationships/image" Target="../media/image8.png"/><Relationship Id="rId3" Type="http://schemas.openxmlformats.org/officeDocument/2006/relationships/image" Target="../media/image48.png"/><Relationship Id="rId7" Type="http://schemas.openxmlformats.org/officeDocument/2006/relationships/image" Target="../media/image28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image" Target="../media/image47.png"/><Relationship Id="rId16" Type="http://schemas.openxmlformats.org/officeDocument/2006/relationships/image" Target="../media/image58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image" Target="../media/image50.jpeg"/><Relationship Id="rId15" Type="http://schemas.openxmlformats.org/officeDocument/2006/relationships/image" Target="../media/image57.png"/><Relationship Id="rId10" Type="http://schemas.openxmlformats.org/officeDocument/2006/relationships/image" Target="../media/image26.png"/><Relationship Id="rId19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Relationship Id="rId1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5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.gi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7" y="0"/>
            <a:ext cx="914719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28794" y="3896029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214889"/>
                </a:solidFill>
              </a:rPr>
              <a:t>Seu meio de pagamento na internet.</a:t>
            </a:r>
            <a:endParaRPr lang="pt-BR" sz="2400" b="1" i="1" dirty="0">
              <a:solidFill>
                <a:srgbClr val="214889"/>
              </a:solidFill>
            </a:endParaRPr>
          </a:p>
        </p:txBody>
      </p:sp>
      <p:pic>
        <p:nvPicPr>
          <p:cNvPr id="8" name="Imagem 7" descr="MP3 Transpare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51" y="2285992"/>
            <a:ext cx="7096125" cy="140017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8596" y="1285860"/>
            <a:ext cx="687951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Seja bem vindo ao</a:t>
            </a:r>
            <a:endParaRPr lang="pt-B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Parcelado Lojista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203848" y="837470"/>
            <a:ext cx="5411464" cy="5323880"/>
          </a:xfrm>
          <a:prstGeom prst="roundRect">
            <a:avLst>
              <a:gd name="adj" fmla="val 8574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b="1" dirty="0" smtClean="0"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b="1" dirty="0" smtClean="0"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b="1" dirty="0" smtClean="0"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b="1" dirty="0" smtClean="0"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8" name="Grupo 6"/>
          <p:cNvGrpSpPr/>
          <p:nvPr/>
        </p:nvGrpSpPr>
        <p:grpSpPr>
          <a:xfrm>
            <a:off x="467544" y="2564904"/>
            <a:ext cx="1879279" cy="1638020"/>
            <a:chOff x="3478539" y="1785926"/>
            <a:chExt cx="1879279" cy="1638020"/>
          </a:xfrm>
        </p:grpSpPr>
        <p:pic>
          <p:nvPicPr>
            <p:cNvPr id="9" name="Imagem 8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539" y="1785926"/>
              <a:ext cx="1879279" cy="1638020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3707862" y="1895126"/>
              <a:ext cx="1419618" cy="866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487795"/>
            <a:ext cx="657226" cy="66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081005">
            <a:off x="1974138" y="1547079"/>
            <a:ext cx="657226" cy="66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31"/>
          <p:cNvGrpSpPr/>
          <p:nvPr/>
        </p:nvGrpSpPr>
        <p:grpSpPr>
          <a:xfrm>
            <a:off x="755576" y="2708920"/>
            <a:ext cx="1329210" cy="785818"/>
            <a:chOff x="1045658" y="1928802"/>
            <a:chExt cx="1329210" cy="785818"/>
          </a:xfrm>
        </p:grpSpPr>
        <p:sp>
          <p:nvSpPr>
            <p:cNvPr id="14" name="CaixaDeTexto 13"/>
            <p:cNvSpPr txBox="1"/>
            <p:nvPr/>
          </p:nvSpPr>
          <p:spPr>
            <a:xfrm>
              <a:off x="1045658" y="2468399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928802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7505" y="1269518"/>
            <a:ext cx="5095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n-lt"/>
              </a:rPr>
              <a:t>Parte técnica</a:t>
            </a:r>
            <a:endParaRPr lang="pt-B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20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de cantos arredondados 5"/>
          <p:cNvSpPr/>
          <p:nvPr/>
        </p:nvSpPr>
        <p:spPr>
          <a:xfrm>
            <a:off x="683568" y="3643314"/>
            <a:ext cx="7746084" cy="1585886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57224" y="3857628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 sonda* é concebida na forma de um WebService e serve para questionar a qualquer momento o status de um determinado pagamento ao MercadoPago. É acionada por meio de um POST contendo um conjunto de dados necessários e fornece como retorno a informação do status do pagamento solicitado em formato XML.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928663" y="3786190"/>
            <a:ext cx="2428892" cy="2071702"/>
            <a:chOff x="500034" y="1811253"/>
            <a:chExt cx="2593659" cy="2260689"/>
          </a:xfrm>
        </p:grpSpPr>
        <p:grpSp>
          <p:nvGrpSpPr>
            <p:cNvPr id="2" name="Grupo 11"/>
            <p:cNvGrpSpPr>
              <a:grpSpLocks noChangeAspect="1"/>
            </p:cNvGrpSpPr>
            <p:nvPr/>
          </p:nvGrpSpPr>
          <p:grpSpPr>
            <a:xfrm>
              <a:off x="500034" y="1811253"/>
              <a:ext cx="2593659" cy="2260689"/>
              <a:chOff x="335266" y="1652269"/>
              <a:chExt cx="2776059" cy="2419673"/>
            </a:xfrm>
          </p:grpSpPr>
          <p:pic>
            <p:nvPicPr>
              <p:cNvPr id="13" name="Imagem 12" descr="Computador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35266" y="1652269"/>
                <a:ext cx="2776059" cy="2419673"/>
              </a:xfrm>
              <a:prstGeom prst="rect">
                <a:avLst/>
              </a:prstGeom>
            </p:spPr>
          </p:pic>
          <p:sp>
            <p:nvSpPr>
              <p:cNvPr id="14" name="Retângulo 13"/>
              <p:cNvSpPr/>
              <p:nvPr/>
            </p:nvSpPr>
            <p:spPr>
              <a:xfrm>
                <a:off x="674020" y="1813579"/>
                <a:ext cx="2097051" cy="128032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4521" r="2940" b="5514"/>
            <a:stretch>
              <a:fillRect/>
            </a:stretch>
          </p:blipFill>
          <p:spPr bwMode="auto">
            <a:xfrm>
              <a:off x="890327" y="1950067"/>
              <a:ext cx="1797787" cy="118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o 14"/>
          <p:cNvGrpSpPr>
            <a:grpSpLocks noChangeAspect="1"/>
          </p:cNvGrpSpPr>
          <p:nvPr/>
        </p:nvGrpSpPr>
        <p:grpSpPr>
          <a:xfrm>
            <a:off x="4071934" y="2456170"/>
            <a:ext cx="4420730" cy="3330284"/>
            <a:chOff x="3601156" y="1785926"/>
            <a:chExt cx="5400000" cy="4068000"/>
          </a:xfrm>
        </p:grpSpPr>
        <p:sp>
          <p:nvSpPr>
            <p:cNvPr id="28" name="Retângulo de cantos arredondados 27"/>
            <p:cNvSpPr/>
            <p:nvPr/>
          </p:nvSpPr>
          <p:spPr bwMode="auto">
            <a:xfrm>
              <a:off x="3601156" y="1785926"/>
              <a:ext cx="5400000" cy="4068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7051"/>
            <a:stretch>
              <a:fillRect/>
            </a:stretch>
          </p:blipFill>
          <p:spPr bwMode="auto">
            <a:xfrm>
              <a:off x="3887180" y="2000240"/>
              <a:ext cx="4899662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tângulo 29"/>
            <p:cNvSpPr/>
            <p:nvPr/>
          </p:nvSpPr>
          <p:spPr>
            <a:xfrm>
              <a:off x="8643966" y="2414579"/>
              <a:ext cx="142876" cy="3214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3857620" y="2414579"/>
              <a:ext cx="71438" cy="3214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179512" y="1052736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latin typeface="Calibri" pitchFamily="34" charset="0"/>
              </a:rPr>
              <a:t>A conciliação de pagamentos é realizada de maneira fácil e simples através dos históricos na sua conta.</a:t>
            </a:r>
          </a:p>
          <a:p>
            <a:endParaRPr lang="pt-BR" sz="1800" dirty="0" smtClean="0">
              <a:latin typeface="Calibri" pitchFamily="34" charset="0"/>
            </a:endParaRPr>
          </a:p>
          <a:p>
            <a:r>
              <a:rPr lang="pt-BR" sz="1800" dirty="0" smtClean="0">
                <a:latin typeface="Calibri" pitchFamily="34" charset="0"/>
              </a:rPr>
              <a:t> Você consegue criar filtros, baixar em Excel e realizar a conciliação por:</a:t>
            </a:r>
          </a:p>
          <a:p>
            <a:endParaRPr lang="pt-BR" sz="18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1800" dirty="0" smtClean="0">
                <a:latin typeface="Calibri" pitchFamily="34" charset="0"/>
              </a:rPr>
              <a:t> Pagamentos aprovados</a:t>
            </a:r>
          </a:p>
          <a:p>
            <a:pPr lvl="1">
              <a:buFont typeface="Arial" pitchFamily="34" charset="0"/>
              <a:buChar char="•"/>
            </a:pPr>
            <a:r>
              <a:rPr lang="pt-BR" sz="1800" dirty="0" smtClean="0">
                <a:latin typeface="Calibri" pitchFamily="34" charset="0"/>
              </a:rPr>
              <a:t> Código da negociação</a:t>
            </a:r>
          </a:p>
          <a:p>
            <a:pPr lvl="1">
              <a:buFont typeface="Arial" pitchFamily="34" charset="0"/>
              <a:buChar char="•"/>
            </a:pPr>
            <a:r>
              <a:rPr lang="pt-BR" sz="1800" dirty="0" smtClean="0">
                <a:latin typeface="Calibri" pitchFamily="34" charset="0"/>
              </a:rPr>
              <a:t> Data de pagamento</a:t>
            </a:r>
          </a:p>
          <a:p>
            <a:pPr lvl="1">
              <a:buFont typeface="Arial" pitchFamily="34" charset="0"/>
              <a:buChar char="•"/>
            </a:pPr>
            <a:r>
              <a:rPr lang="pt-BR" sz="1800" dirty="0" smtClean="0">
                <a:latin typeface="Calibri" pitchFamily="34" charset="0"/>
              </a:rPr>
              <a:t> Período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Conciliação de Pagamento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1380765" y="3583939"/>
            <a:ext cx="2488930" cy="1657894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Comput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362" y="1772816"/>
            <a:ext cx="1879279" cy="163802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45386" y="1916832"/>
            <a:ext cx="1419618" cy="866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267123" y="3645024"/>
            <a:ext cx="2728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Reembolsos / Cancelamentos integrais e parciais disponibilizados  online  ao acessar o MercadoPago</a:t>
            </a:r>
            <a:r>
              <a:rPr lang="pt-BR" sz="12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pt-B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229762" y="3573016"/>
            <a:ext cx="2510590" cy="1657894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157754" y="3645024"/>
            <a:ext cx="2569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No MercadoPago.com a empresa acessa a transação e solicita a devolução do pagamento ao comprador.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445786" y="1772816"/>
            <a:ext cx="1879279" cy="1638020"/>
            <a:chOff x="3478539" y="1785926"/>
            <a:chExt cx="1879279" cy="1638020"/>
          </a:xfrm>
        </p:grpSpPr>
        <p:pic>
          <p:nvPicPr>
            <p:cNvPr id="13" name="Imagem 12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539" y="1785926"/>
              <a:ext cx="1879279" cy="163802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707862" y="1895126"/>
              <a:ext cx="1419618" cy="866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 descr="Logo individu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1995571"/>
              <a:ext cx="714380" cy="719049"/>
            </a:xfrm>
            <a:prstGeom prst="rect">
              <a:avLst/>
            </a:prstGeom>
          </p:spPr>
        </p:pic>
      </p:grpSp>
      <p:grpSp>
        <p:nvGrpSpPr>
          <p:cNvPr id="22" name="Grupo 21"/>
          <p:cNvGrpSpPr/>
          <p:nvPr/>
        </p:nvGrpSpPr>
        <p:grpSpPr>
          <a:xfrm>
            <a:off x="1917394" y="1988840"/>
            <a:ext cx="1329210" cy="822285"/>
            <a:chOff x="1045658" y="1856794"/>
            <a:chExt cx="1329210" cy="822285"/>
          </a:xfrm>
        </p:grpSpPr>
        <p:sp>
          <p:nvSpPr>
            <p:cNvPr id="23" name="CaixaDeTexto 22"/>
            <p:cNvSpPr txBox="1"/>
            <p:nvPr/>
          </p:nvSpPr>
          <p:spPr>
            <a:xfrm>
              <a:off x="1045658" y="2432858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856794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  <a:latin typeface="+mj-lt"/>
              </a:rPr>
              <a:t>Reembolso / Cancelamento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570902" y="3643314"/>
            <a:ext cx="2344914" cy="2268000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763895" y="1790980"/>
            <a:ext cx="1879279" cy="1638020"/>
            <a:chOff x="335266" y="1652269"/>
            <a:chExt cx="2776059" cy="2419673"/>
          </a:xfrm>
        </p:grpSpPr>
        <p:pic>
          <p:nvPicPr>
            <p:cNvPr id="5" name="Imagem 4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266" y="1652269"/>
              <a:ext cx="2776059" cy="2419673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674020" y="1813579"/>
              <a:ext cx="2097051" cy="1280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24732" y="3669532"/>
            <a:ext cx="2391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O MercadoPago.com ao receber a informação de </a:t>
            </a:r>
            <a:r>
              <a:rPr lang="pt-BR" dirty="0" err="1" smtClean="0">
                <a:solidFill>
                  <a:schemeClr val="bg1"/>
                </a:solidFill>
                <a:latin typeface="Calibri" pitchFamily="34" charset="0"/>
              </a:rPr>
              <a:t>Chargeback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, será enviado ao site um e-mail solicitando a comprovação de entrega do produto.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73671" y="3643314"/>
            <a:ext cx="2438582" cy="2305966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3777165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 empresa envia ao MercadoPago.com o documento que contenha a assinatura do recebedor (AR)  da transação solicitada.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491880" y="1785926"/>
            <a:ext cx="1879279" cy="1638020"/>
            <a:chOff x="3478539" y="1785926"/>
            <a:chExt cx="1879279" cy="1638020"/>
          </a:xfrm>
        </p:grpSpPr>
        <p:pic>
          <p:nvPicPr>
            <p:cNvPr id="13" name="Imagem 12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539" y="1785926"/>
              <a:ext cx="1879279" cy="1638020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707862" y="1895126"/>
              <a:ext cx="1419618" cy="866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6" name="Imagem 15" descr="Comput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833" y="1785926"/>
            <a:ext cx="1879279" cy="163802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6709156" y="1895126"/>
            <a:ext cx="1419618" cy="866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6012160" y="3643314"/>
            <a:ext cx="3000364" cy="2268000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940152" y="3669532"/>
            <a:ext cx="30194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De acordo com os Termos e Condições do MercadoPago.com, comprovado a entrega do produto com o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Aviso de Recebimento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, o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risco da negociação </a:t>
            </a: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é do MercadoPago.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pt-B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Imagem 21" descr="Logo individ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000240"/>
            <a:ext cx="714380" cy="719049"/>
          </a:xfrm>
          <a:prstGeom prst="rect">
            <a:avLst/>
          </a:prstGeom>
        </p:spPr>
      </p:pic>
      <p:pic>
        <p:nvPicPr>
          <p:cNvPr id="25" name="Imagem 24" descr="Logo individu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668" y="2000240"/>
            <a:ext cx="714380" cy="719049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3768037" y="1995110"/>
            <a:ext cx="1329210" cy="785818"/>
            <a:chOff x="1045658" y="1928802"/>
            <a:chExt cx="1329210" cy="785818"/>
          </a:xfrm>
        </p:grpSpPr>
        <p:sp>
          <p:nvSpPr>
            <p:cNvPr id="26" name="CaixaDeTexto 25"/>
            <p:cNvSpPr txBox="1"/>
            <p:nvPr/>
          </p:nvSpPr>
          <p:spPr>
            <a:xfrm>
              <a:off x="1045658" y="2468399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928802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err="1" smtClean="0">
                <a:solidFill>
                  <a:schemeClr val="bg1"/>
                </a:solidFill>
                <a:latin typeface="+mj-lt"/>
              </a:rPr>
              <a:t>Chargeback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Arial" charset="0"/>
              </a:rPr>
              <a:t>Retiradas</a:t>
            </a:r>
            <a:endParaRPr lang="pt-BR" sz="2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1249412" y="3429000"/>
            <a:ext cx="1444580" cy="2286016"/>
            <a:chOff x="2047920" y="2857496"/>
            <a:chExt cx="1444580" cy="228601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2" name="Retângulo de cantos arredondados 21"/>
            <p:cNvSpPr/>
            <p:nvPr/>
          </p:nvSpPr>
          <p:spPr bwMode="auto">
            <a:xfrm>
              <a:off x="2047920" y="2857496"/>
              <a:ext cx="1428760" cy="2286016"/>
            </a:xfrm>
            <a:prstGeom prst="roundRect">
              <a:avLst>
                <a:gd name="adj" fmla="val 13342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sp>
          <p:nvSpPr>
            <p:cNvPr id="13" name="AutoShape 39"/>
            <p:cNvSpPr>
              <a:spLocks noChangeArrowheads="1"/>
            </p:cNvSpPr>
            <p:nvPr/>
          </p:nvSpPr>
          <p:spPr bwMode="auto">
            <a:xfrm>
              <a:off x="2051050" y="3073411"/>
              <a:ext cx="1441450" cy="814387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pt-BR" sz="1200" b="1" dirty="0"/>
                <a:t>Solicitação e 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confirmação da 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retirada pelo</a:t>
              </a:r>
              <a:br>
                <a:rPr lang="pt-BR" sz="1200" b="1" dirty="0"/>
              </a:br>
              <a:r>
                <a:rPr lang="pt-BR" sz="1200" b="1" dirty="0"/>
                <a:t> usuário</a:t>
              </a:r>
            </a:p>
          </p:txBody>
        </p:sp>
        <p:pic>
          <p:nvPicPr>
            <p:cNvPr id="14" name="Picture 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8538" y="3959236"/>
              <a:ext cx="1008062" cy="946150"/>
            </a:xfrm>
            <a:prstGeom prst="rect">
              <a:avLst/>
            </a:prstGeom>
            <a:noFill/>
          </p:spPr>
        </p:pic>
      </p:grpSp>
      <p:grpSp>
        <p:nvGrpSpPr>
          <p:cNvPr id="3" name="Grupo 19"/>
          <p:cNvGrpSpPr/>
          <p:nvPr/>
        </p:nvGrpSpPr>
        <p:grpSpPr>
          <a:xfrm>
            <a:off x="2908306" y="3429000"/>
            <a:ext cx="1444604" cy="2286016"/>
            <a:chOff x="198438" y="2857496"/>
            <a:chExt cx="1444604" cy="228601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9" name="Retângulo de cantos arredondados 18"/>
            <p:cNvSpPr/>
            <p:nvPr/>
          </p:nvSpPr>
          <p:spPr bwMode="auto">
            <a:xfrm>
              <a:off x="214282" y="2857496"/>
              <a:ext cx="1428760" cy="2286016"/>
            </a:xfrm>
            <a:prstGeom prst="roundRect">
              <a:avLst>
                <a:gd name="adj" fmla="val 13342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1" name="Picture 27" descr="s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88" y="4181486"/>
              <a:ext cx="1150937" cy="569912"/>
            </a:xfrm>
            <a:prstGeom prst="rect">
              <a:avLst/>
            </a:prstGeom>
            <a:noFill/>
          </p:spPr>
        </p:pic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198438" y="3073411"/>
              <a:ext cx="1441450" cy="814387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pt-BR" sz="1200" b="1" dirty="0"/>
                <a:t>Geração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do arquivo de</a:t>
              </a:r>
              <a:br>
                <a:rPr lang="pt-BR" sz="1200" b="1" dirty="0"/>
              </a:br>
              <a:r>
                <a:rPr lang="pt-BR" sz="1200" b="1" dirty="0"/>
                <a:t> retirada</a:t>
              </a:r>
            </a:p>
          </p:txBody>
        </p:sp>
      </p:grpSp>
      <p:grpSp>
        <p:nvGrpSpPr>
          <p:cNvPr id="4" name="Grupo 30"/>
          <p:cNvGrpSpPr/>
          <p:nvPr/>
        </p:nvGrpSpPr>
        <p:grpSpPr>
          <a:xfrm>
            <a:off x="4622818" y="3429000"/>
            <a:ext cx="1441450" cy="2286016"/>
            <a:chOff x="5761038" y="2857496"/>
            <a:chExt cx="1441450" cy="228601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7" name="Retângulo de cantos arredondados 26"/>
            <p:cNvSpPr/>
            <p:nvPr/>
          </p:nvSpPr>
          <p:spPr bwMode="auto">
            <a:xfrm>
              <a:off x="5762696" y="2857496"/>
              <a:ext cx="1428760" cy="2286016"/>
            </a:xfrm>
            <a:prstGeom prst="roundRect">
              <a:avLst>
                <a:gd name="adj" fmla="val 13342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0" name="Picture 18" descr="bradesc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5025" y="4027498"/>
              <a:ext cx="1152525" cy="863600"/>
            </a:xfrm>
            <a:prstGeom prst="rect">
              <a:avLst/>
            </a:prstGeom>
            <a:noFill/>
          </p:spPr>
        </p:pic>
        <p:sp>
          <p:nvSpPr>
            <p:cNvPr id="17" name="AutoShape 52"/>
            <p:cNvSpPr>
              <a:spLocks noChangeArrowheads="1"/>
            </p:cNvSpPr>
            <p:nvPr/>
          </p:nvSpPr>
          <p:spPr bwMode="auto">
            <a:xfrm>
              <a:off x="5761038" y="3073411"/>
              <a:ext cx="1441450" cy="814387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pt-BR" sz="1200" b="1" dirty="0"/>
                <a:t>Banco pagador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efetua o </a:t>
              </a:r>
              <a:br>
                <a:rPr lang="pt-BR" sz="1200" b="1" dirty="0"/>
              </a:br>
              <a:r>
                <a:rPr lang="pt-BR" sz="1200" b="1" dirty="0"/>
                <a:t>pagamento da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DOC/TED</a:t>
              </a:r>
            </a:p>
          </p:txBody>
        </p:sp>
      </p:grpSp>
      <p:grpSp>
        <p:nvGrpSpPr>
          <p:cNvPr id="5" name="Grupo 31"/>
          <p:cNvGrpSpPr/>
          <p:nvPr/>
        </p:nvGrpSpPr>
        <p:grpSpPr>
          <a:xfrm>
            <a:off x="6249996" y="3429000"/>
            <a:ext cx="1444656" cy="2286016"/>
            <a:chOff x="7556500" y="2857496"/>
            <a:chExt cx="1444656" cy="228601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8" name="Retângulo de cantos arredondados 27"/>
            <p:cNvSpPr/>
            <p:nvPr/>
          </p:nvSpPr>
          <p:spPr bwMode="auto">
            <a:xfrm>
              <a:off x="7572396" y="2857496"/>
              <a:ext cx="1428760" cy="2286016"/>
            </a:xfrm>
            <a:prstGeom prst="roundRect">
              <a:avLst>
                <a:gd name="adj" fmla="val 13342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4763" y="4013211"/>
              <a:ext cx="1225550" cy="987425"/>
            </a:xfrm>
            <a:prstGeom prst="rect">
              <a:avLst/>
            </a:prstGeom>
            <a:noFill/>
          </p:spPr>
        </p:pic>
        <p:sp>
          <p:nvSpPr>
            <p:cNvPr id="18" name="AutoShape 54"/>
            <p:cNvSpPr>
              <a:spLocks noChangeArrowheads="1"/>
            </p:cNvSpPr>
            <p:nvPr/>
          </p:nvSpPr>
          <p:spPr bwMode="auto">
            <a:xfrm>
              <a:off x="7556500" y="3073411"/>
              <a:ext cx="1441450" cy="814387"/>
            </a:xfrm>
            <a:prstGeom prst="flowChartProcess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pt-BR" sz="1200" b="1" dirty="0"/>
                <a:t>Dinheiro </a:t>
              </a:r>
            </a:p>
            <a:p>
              <a:pPr algn="ctr">
                <a:lnSpc>
                  <a:spcPct val="110000"/>
                </a:lnSpc>
              </a:pPr>
              <a:r>
                <a:rPr lang="pt-BR" sz="1200" b="1" dirty="0"/>
                <a:t>disponível na</a:t>
              </a:r>
              <a:br>
                <a:rPr lang="pt-BR" sz="1200" b="1" dirty="0"/>
              </a:br>
              <a:r>
                <a:rPr lang="pt-BR" sz="1200" b="1" dirty="0"/>
                <a:t>conta bancária</a:t>
              </a:r>
            </a:p>
          </p:txBody>
        </p:sp>
      </p:grpSp>
      <p:sp>
        <p:nvSpPr>
          <p:cNvPr id="35" name="AutoShape 77"/>
          <p:cNvSpPr>
            <a:spLocks noChangeArrowheads="1"/>
          </p:cNvSpPr>
          <p:nvPr/>
        </p:nvSpPr>
        <p:spPr bwMode="auto">
          <a:xfrm rot="10800000">
            <a:off x="5913461" y="2566125"/>
            <a:ext cx="2016125" cy="720000"/>
          </a:xfrm>
          <a:prstGeom prst="flowChartOnlineStorage">
            <a:avLst/>
          </a:prstGeom>
          <a:solidFill>
            <a:srgbClr val="174E8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dirty="0"/>
          </a:p>
        </p:txBody>
      </p:sp>
      <p:sp>
        <p:nvSpPr>
          <p:cNvPr id="36" name="Text Box 92"/>
          <p:cNvSpPr txBox="1">
            <a:spLocks noChangeArrowheads="1"/>
          </p:cNvSpPr>
          <p:nvPr/>
        </p:nvSpPr>
        <p:spPr bwMode="auto">
          <a:xfrm>
            <a:off x="6459561" y="2660650"/>
            <a:ext cx="96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200" dirty="0">
                <a:solidFill>
                  <a:schemeClr val="bg1"/>
                </a:solidFill>
              </a:rPr>
              <a:t>3º Dia</a:t>
            </a:r>
          </a:p>
        </p:txBody>
      </p:sp>
      <p:sp>
        <p:nvSpPr>
          <p:cNvPr id="37" name="AutoShape 76"/>
          <p:cNvSpPr>
            <a:spLocks noChangeArrowheads="1"/>
          </p:cNvSpPr>
          <p:nvPr/>
        </p:nvSpPr>
        <p:spPr bwMode="auto">
          <a:xfrm rot="10800000">
            <a:off x="4256111" y="2566125"/>
            <a:ext cx="2016125" cy="720000"/>
          </a:xfrm>
          <a:prstGeom prst="flowChartOnlineStorage">
            <a:avLst/>
          </a:prstGeom>
          <a:solidFill>
            <a:srgbClr val="174E8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dirty="0"/>
          </a:p>
        </p:txBody>
      </p:sp>
      <p:sp>
        <p:nvSpPr>
          <p:cNvPr id="38" name="Text Box 91"/>
          <p:cNvSpPr txBox="1">
            <a:spLocks noChangeArrowheads="1"/>
          </p:cNvSpPr>
          <p:nvPr/>
        </p:nvSpPr>
        <p:spPr bwMode="auto">
          <a:xfrm>
            <a:off x="4760936" y="2660650"/>
            <a:ext cx="96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200" dirty="0">
                <a:solidFill>
                  <a:schemeClr val="bg1"/>
                </a:solidFill>
              </a:rPr>
              <a:t>2º Dia</a:t>
            </a:r>
          </a:p>
        </p:txBody>
      </p:sp>
      <p:sp>
        <p:nvSpPr>
          <p:cNvPr id="39" name="AutoShape 75"/>
          <p:cNvSpPr>
            <a:spLocks noChangeArrowheads="1"/>
          </p:cNvSpPr>
          <p:nvPr/>
        </p:nvSpPr>
        <p:spPr bwMode="auto">
          <a:xfrm rot="10800000">
            <a:off x="2600348" y="2566125"/>
            <a:ext cx="2016125" cy="720000"/>
          </a:xfrm>
          <a:prstGeom prst="flowChartOnlineStorage">
            <a:avLst/>
          </a:prstGeom>
          <a:solidFill>
            <a:srgbClr val="174E8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dirty="0"/>
          </a:p>
        </p:txBody>
      </p:sp>
      <p:sp>
        <p:nvSpPr>
          <p:cNvPr id="40" name="Text Box 90"/>
          <p:cNvSpPr txBox="1">
            <a:spLocks noChangeArrowheads="1"/>
          </p:cNvSpPr>
          <p:nvPr/>
        </p:nvSpPr>
        <p:spPr bwMode="auto">
          <a:xfrm>
            <a:off x="3148036" y="2665413"/>
            <a:ext cx="965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200" dirty="0">
                <a:solidFill>
                  <a:schemeClr val="bg1"/>
                </a:solidFill>
              </a:rPr>
              <a:t>1º Dia</a:t>
            </a:r>
          </a:p>
        </p:txBody>
      </p:sp>
      <p:sp>
        <p:nvSpPr>
          <p:cNvPr id="41" name="AutoShape 94"/>
          <p:cNvSpPr>
            <a:spLocks noChangeArrowheads="1"/>
          </p:cNvSpPr>
          <p:nvPr/>
        </p:nvSpPr>
        <p:spPr bwMode="auto">
          <a:xfrm rot="10800000">
            <a:off x="944710" y="2564538"/>
            <a:ext cx="2016000" cy="720000"/>
          </a:xfrm>
          <a:prstGeom prst="flowChartOnlineStorage">
            <a:avLst/>
          </a:prstGeom>
          <a:solidFill>
            <a:srgbClr val="174E8E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 dirty="0"/>
          </a:p>
        </p:txBody>
      </p:sp>
      <p:sp>
        <p:nvSpPr>
          <p:cNvPr id="42" name="Text Box 85"/>
          <p:cNvSpPr txBox="1">
            <a:spLocks noChangeArrowheads="1"/>
          </p:cNvSpPr>
          <p:nvPr/>
        </p:nvSpPr>
        <p:spPr bwMode="auto">
          <a:xfrm>
            <a:off x="1587523" y="2667000"/>
            <a:ext cx="7969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200" dirty="0">
                <a:solidFill>
                  <a:schemeClr val="bg1"/>
                </a:solidFill>
              </a:rPr>
              <a:t>Hoje</a:t>
            </a:r>
          </a:p>
        </p:txBody>
      </p:sp>
      <p:pic>
        <p:nvPicPr>
          <p:cNvPr id="46" name="Imagem 4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857232"/>
            <a:ext cx="1714512" cy="1512804"/>
          </a:xfrm>
          <a:prstGeom prst="rect">
            <a:avLst/>
          </a:prstGeom>
          <a:effectLst/>
        </p:spPr>
      </p:pic>
      <p:sp>
        <p:nvSpPr>
          <p:cNvPr id="47" name="Divisa 46"/>
          <p:cNvSpPr/>
          <p:nvPr/>
        </p:nvSpPr>
        <p:spPr bwMode="auto">
          <a:xfrm>
            <a:off x="3714744" y="1285860"/>
            <a:ext cx="571504" cy="571504"/>
          </a:xfrm>
          <a:prstGeom prst="chevron">
            <a:avLst/>
          </a:prstGeom>
          <a:solidFill>
            <a:srgbClr val="0240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43" name="Imagem 42" descr="MP3_logoBRASIL_sinBETA_780x16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29190" y="1166796"/>
            <a:ext cx="3857652" cy="791314"/>
          </a:xfrm>
          <a:prstGeom prst="rect">
            <a:avLst/>
          </a:prstGeom>
        </p:spPr>
      </p:pic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9385AC77-46E1-4E31-8790-65A0EFBCEB3D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15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2614613" y="1784350"/>
            <a:ext cx="3810000" cy="3810000"/>
          </a:xfrm>
          <a:prstGeom prst="ellipse">
            <a:avLst/>
          </a:prstGeom>
          <a:solidFill>
            <a:srgbClr val="336699">
              <a:alpha val="65881"/>
            </a:srgbClr>
          </a:solidFill>
          <a:ln w="12700">
            <a:solidFill>
              <a:srgbClr val="003B7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71813" y="271145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2400" b="1" u="sng">
                <a:solidFill>
                  <a:schemeClr val="bg1"/>
                </a:solidFill>
                <a:latin typeface="Trebuchet MS" pitchFamily="34" charset="0"/>
              </a:rPr>
              <a:t>MERCADO PAGO</a:t>
            </a:r>
          </a:p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  <a:latin typeface="Trebuchet MS" pitchFamily="34" charset="0"/>
              </a:rPr>
              <a:t>Plataforma de Pagamentos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00213" y="1403350"/>
            <a:ext cx="1981200" cy="1219200"/>
            <a:chOff x="1200" y="1104"/>
            <a:chExt cx="1248" cy="768"/>
          </a:xfrm>
        </p:grpSpPr>
        <p:sp>
          <p:nvSpPr>
            <p:cNvPr id="199687" name="Oval 7"/>
            <p:cNvSpPr>
              <a:spLocks noChangeArrowheads="1"/>
            </p:cNvSpPr>
            <p:nvPr/>
          </p:nvSpPr>
          <p:spPr bwMode="auto">
            <a:xfrm>
              <a:off x="1200" y="1104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21" name="Text Box 8"/>
            <p:cNvSpPr txBox="1">
              <a:spLocks noChangeArrowheads="1"/>
            </p:cNvSpPr>
            <p:nvPr/>
          </p:nvSpPr>
          <p:spPr bwMode="auto">
            <a:xfrm>
              <a:off x="1368" y="1275"/>
              <a:ext cx="92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Captura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transações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62575" y="1398588"/>
            <a:ext cx="1981200" cy="1219200"/>
            <a:chOff x="3552" y="1056"/>
            <a:chExt cx="1248" cy="768"/>
          </a:xfrm>
        </p:grpSpPr>
        <p:sp>
          <p:nvSpPr>
            <p:cNvPr id="199690" name="Oval 10"/>
            <p:cNvSpPr>
              <a:spLocks noChangeArrowheads="1"/>
            </p:cNvSpPr>
            <p:nvPr/>
          </p:nvSpPr>
          <p:spPr bwMode="auto">
            <a:xfrm>
              <a:off x="3552" y="1056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17" name="Text Box 11"/>
            <p:cNvSpPr txBox="1">
              <a:spLocks noChangeArrowheads="1"/>
            </p:cNvSpPr>
            <p:nvPr/>
          </p:nvSpPr>
          <p:spPr bwMode="auto">
            <a:xfrm>
              <a:off x="3642" y="1224"/>
              <a:ext cx="1104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Desenvolvimento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mercado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38213" y="2622550"/>
            <a:ext cx="1981200" cy="1219200"/>
            <a:chOff x="720" y="1872"/>
            <a:chExt cx="1248" cy="768"/>
          </a:xfrm>
        </p:grpSpPr>
        <p:sp>
          <p:nvSpPr>
            <p:cNvPr id="199693" name="Oval 13"/>
            <p:cNvSpPr>
              <a:spLocks noChangeArrowheads="1"/>
            </p:cNvSpPr>
            <p:nvPr/>
          </p:nvSpPr>
          <p:spPr bwMode="auto">
            <a:xfrm>
              <a:off x="720" y="1872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13" name="Text Box 14"/>
            <p:cNvSpPr txBox="1">
              <a:spLocks noChangeArrowheads="1"/>
            </p:cNvSpPr>
            <p:nvPr/>
          </p:nvSpPr>
          <p:spPr bwMode="auto">
            <a:xfrm>
              <a:off x="816" y="2052"/>
              <a:ext cx="1056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Gerenciamento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risco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119813" y="2622550"/>
            <a:ext cx="1981200" cy="1219200"/>
            <a:chOff x="3984" y="1872"/>
            <a:chExt cx="1248" cy="768"/>
          </a:xfrm>
        </p:grpSpPr>
        <p:sp>
          <p:nvSpPr>
            <p:cNvPr id="199696" name="Oval 16"/>
            <p:cNvSpPr>
              <a:spLocks noChangeArrowheads="1"/>
            </p:cNvSpPr>
            <p:nvPr/>
          </p:nvSpPr>
          <p:spPr bwMode="auto">
            <a:xfrm>
              <a:off x="3984" y="1872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09" name="Text Box 17"/>
            <p:cNvSpPr txBox="1">
              <a:spLocks noChangeArrowheads="1"/>
            </p:cNvSpPr>
            <p:nvPr/>
          </p:nvSpPr>
          <p:spPr bwMode="auto">
            <a:xfrm>
              <a:off x="4284" y="2110"/>
              <a:ext cx="756" cy="31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Desenvolvimento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produto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042988" y="3903663"/>
            <a:ext cx="1981200" cy="1219200"/>
            <a:chOff x="768" y="2688"/>
            <a:chExt cx="1248" cy="768"/>
          </a:xfrm>
        </p:grpSpPr>
        <p:sp>
          <p:nvSpPr>
            <p:cNvPr id="199699" name="Oval 19"/>
            <p:cNvSpPr>
              <a:spLocks noChangeArrowheads="1"/>
            </p:cNvSpPr>
            <p:nvPr/>
          </p:nvSpPr>
          <p:spPr bwMode="auto">
            <a:xfrm>
              <a:off x="768" y="2688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05" name="Text Box 20"/>
            <p:cNvSpPr txBox="1">
              <a:spLocks noChangeArrowheads="1"/>
            </p:cNvSpPr>
            <p:nvPr/>
          </p:nvSpPr>
          <p:spPr bwMode="auto">
            <a:xfrm>
              <a:off x="876" y="2859"/>
              <a:ext cx="936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Autorização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transações online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262188" y="5089525"/>
            <a:ext cx="1981200" cy="1219200"/>
            <a:chOff x="1536" y="3408"/>
            <a:chExt cx="1248" cy="768"/>
          </a:xfrm>
        </p:grpSpPr>
        <p:sp>
          <p:nvSpPr>
            <p:cNvPr id="199702" name="Oval 22"/>
            <p:cNvSpPr>
              <a:spLocks noChangeArrowheads="1"/>
            </p:cNvSpPr>
            <p:nvPr/>
          </p:nvSpPr>
          <p:spPr bwMode="auto">
            <a:xfrm>
              <a:off x="1536" y="3408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601" name="Text Box 23"/>
            <p:cNvSpPr txBox="1">
              <a:spLocks noChangeArrowheads="1"/>
            </p:cNvSpPr>
            <p:nvPr/>
          </p:nvSpPr>
          <p:spPr bwMode="auto">
            <a:xfrm>
              <a:off x="1632" y="3532"/>
              <a:ext cx="1080" cy="51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Processamento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transações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na conta gráfica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538538" y="771525"/>
            <a:ext cx="1981200" cy="1219200"/>
            <a:chOff x="2304" y="624"/>
            <a:chExt cx="1248" cy="768"/>
          </a:xfrm>
        </p:grpSpPr>
        <p:sp>
          <p:nvSpPr>
            <p:cNvPr id="199705" name="Oval 25"/>
            <p:cNvSpPr>
              <a:spLocks noChangeArrowheads="1"/>
            </p:cNvSpPr>
            <p:nvPr/>
          </p:nvSpPr>
          <p:spPr bwMode="auto">
            <a:xfrm>
              <a:off x="2304" y="624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597" name="Text Box 26"/>
            <p:cNvSpPr txBox="1">
              <a:spLocks noChangeArrowheads="1"/>
            </p:cNvSpPr>
            <p:nvPr/>
          </p:nvSpPr>
          <p:spPr bwMode="auto">
            <a:xfrm>
              <a:off x="2514" y="792"/>
              <a:ext cx="834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Atendimento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 ao Cliente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819650" y="5084763"/>
            <a:ext cx="1981200" cy="1219200"/>
            <a:chOff x="3120" y="3360"/>
            <a:chExt cx="1248" cy="768"/>
          </a:xfrm>
        </p:grpSpPr>
        <p:sp>
          <p:nvSpPr>
            <p:cNvPr id="199708" name="Oval 28"/>
            <p:cNvSpPr>
              <a:spLocks noChangeArrowheads="1"/>
            </p:cNvSpPr>
            <p:nvPr/>
          </p:nvSpPr>
          <p:spPr bwMode="auto">
            <a:xfrm>
              <a:off x="3120" y="3360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593" name="Text Box 29"/>
            <p:cNvSpPr txBox="1">
              <a:spLocks noChangeArrowheads="1"/>
            </p:cNvSpPr>
            <p:nvPr/>
          </p:nvSpPr>
          <p:spPr bwMode="auto">
            <a:xfrm>
              <a:off x="3120" y="3552"/>
              <a:ext cx="1242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Contas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À Receber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6015038" y="3903663"/>
            <a:ext cx="1981200" cy="1219200"/>
            <a:chOff x="3936" y="2688"/>
            <a:chExt cx="1248" cy="768"/>
          </a:xfrm>
        </p:grpSpPr>
        <p:sp>
          <p:nvSpPr>
            <p:cNvPr id="199711" name="Oval 31"/>
            <p:cNvSpPr>
              <a:spLocks noChangeArrowheads="1"/>
            </p:cNvSpPr>
            <p:nvPr/>
          </p:nvSpPr>
          <p:spPr bwMode="auto">
            <a:xfrm>
              <a:off x="3936" y="2688"/>
              <a:ext cx="1248" cy="768"/>
            </a:xfrm>
            <a:prstGeom prst="ellipse">
              <a:avLst/>
            </a:prstGeom>
            <a:gradFill rotWithShape="1">
              <a:gsLst>
                <a:gs pos="0">
                  <a:srgbClr val="336699">
                    <a:alpha val="14999"/>
                  </a:srgbClr>
                </a:gs>
                <a:gs pos="50000">
                  <a:srgbClr val="FFFFFF"/>
                </a:gs>
                <a:gs pos="100000">
                  <a:srgbClr val="336699">
                    <a:alpha val="14999"/>
                  </a:srgbClr>
                </a:gs>
              </a:gsLst>
              <a:lin ang="5400000" scaled="1"/>
            </a:gradFill>
            <a:ln w="12700" algn="ctr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Arial" charset="0"/>
              </a:endParaRPr>
            </a:p>
          </p:txBody>
        </p:sp>
        <p:sp>
          <p:nvSpPr>
            <p:cNvPr id="23589" name="Text Box 32"/>
            <p:cNvSpPr txBox="1">
              <a:spLocks noChangeArrowheads="1"/>
            </p:cNvSpPr>
            <p:nvPr/>
          </p:nvSpPr>
          <p:spPr bwMode="auto">
            <a:xfrm>
              <a:off x="4098" y="2871"/>
              <a:ext cx="948" cy="39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Retirada para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conta bancária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pt-BR" sz="1400" b="1">
                  <a:solidFill>
                    <a:srgbClr val="002448"/>
                  </a:solidFill>
                  <a:latin typeface="Trebuchet MS" pitchFamily="34" charset="0"/>
                </a:rPr>
                <a:t>em D+2</a:t>
              </a:r>
            </a:p>
          </p:txBody>
        </p:sp>
      </p:grpSp>
      <p:pic>
        <p:nvPicPr>
          <p:cNvPr id="199716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14938"/>
            <a:ext cx="1000125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971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4221163"/>
            <a:ext cx="900112" cy="835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9718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513" y="2924175"/>
            <a:ext cx="9652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9719" name="Picture 3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1071563"/>
            <a:ext cx="10826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3025" y="5494338"/>
            <a:ext cx="2101850" cy="206375"/>
            <a:chOff x="0" y="1570"/>
            <a:chExt cx="5760" cy="624"/>
          </a:xfrm>
        </p:grpSpPr>
        <p:pic>
          <p:nvPicPr>
            <p:cNvPr id="23580" name="Picture 48" descr="VISA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752"/>
              <a:ext cx="1041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Picture 49" descr="REDECARD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6555" t="74532" r="23781" b="11299"/>
            <a:stretch>
              <a:fillRect/>
            </a:stretch>
          </p:blipFill>
          <p:spPr bwMode="auto">
            <a:xfrm>
              <a:off x="1156" y="1570"/>
              <a:ext cx="99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Picture 50" descr="HIPERCARD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5" y="1661"/>
              <a:ext cx="1088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3" name="Picture 51" descr="AMEX_blue box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70" y="1666"/>
              <a:ext cx="544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52" descr="DINERS_sem fund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3" y="1653"/>
              <a:ext cx="636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5" name="Picture 53" descr="AURA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4" y="1625"/>
              <a:ext cx="816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9736" name="Picture 5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5100" y="5815013"/>
            <a:ext cx="358775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9737" name="Picture 57" descr="Bradesco Alt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513" y="5815013"/>
            <a:ext cx="244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38" name="Picture 58" descr="b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6013" y="5815013"/>
            <a:ext cx="244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42" name="Picture 62" descr="LUP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8" y="2616200"/>
            <a:ext cx="990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44" name="Picture 64" descr="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625" y="4156075"/>
            <a:ext cx="923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745" name="Picture 65" descr="Itaú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4975" y="5797550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Rectangle 66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A02C08A7-830C-4741-AA24-DDB4F4330A3B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16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577" name="Rectangle 2"/>
          <p:cNvSpPr>
            <a:spLocks noChangeArrowheads="1"/>
          </p:cNvSpPr>
          <p:nvPr/>
        </p:nvSpPr>
        <p:spPr bwMode="auto">
          <a:xfrm>
            <a:off x="0" y="104775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000" dirty="0">
                <a:solidFill>
                  <a:schemeClr val="bg1"/>
                </a:solidFill>
                <a:latin typeface="Trebuchet MS" pitchFamily="34" charset="0"/>
              </a:rPr>
              <a:t>Proposição de Valor do MercadoPago</a:t>
            </a:r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09" t="76904" r="64844" b="17969"/>
          <a:stretch>
            <a:fillRect/>
          </a:stretch>
        </p:blipFill>
        <p:spPr bwMode="auto">
          <a:xfrm>
            <a:off x="142875" y="1643063"/>
            <a:ext cx="14382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550" y="836613"/>
            <a:ext cx="25209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51" descr="Logo individual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35115" y="5817139"/>
            <a:ext cx="248546" cy="2501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7" y="0"/>
            <a:ext cx="9147197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928794" y="3831431"/>
            <a:ext cx="546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214889"/>
                </a:solidFill>
              </a:rPr>
              <a:t>Seu meio de pagamento na internet.</a:t>
            </a:r>
            <a:endParaRPr lang="pt-BR" sz="2400" b="1" i="1" dirty="0">
              <a:solidFill>
                <a:srgbClr val="214889"/>
              </a:solidFill>
            </a:endParaRPr>
          </a:p>
        </p:txBody>
      </p:sp>
      <p:pic>
        <p:nvPicPr>
          <p:cNvPr id="8" name="Imagem 7" descr="MP3 Transpare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51" y="2316857"/>
            <a:ext cx="7096125" cy="14001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63688" y="45619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214889"/>
                </a:solidFill>
              </a:rPr>
              <a:t>comercial@mercadopago.com.br</a:t>
            </a:r>
            <a:endParaRPr lang="pt-BR" sz="2800" b="1" dirty="0">
              <a:solidFill>
                <a:schemeClr val="accent6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1285860"/>
            <a:ext cx="6879514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Obrigado!!!!</a:t>
            </a:r>
            <a:endParaRPr lang="pt-B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4925" y="765175"/>
            <a:ext cx="85344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240000"/>
              </a:lnSpc>
            </a:pPr>
            <a:r>
              <a:rPr lang="pt-BR" sz="2000" b="1">
                <a:solidFill>
                  <a:srgbClr val="002448"/>
                </a:solidFill>
                <a:latin typeface="Trebuchet MS" pitchFamily="34" charset="0"/>
              </a:rPr>
              <a:t>O MercadoPago é um serviço de </a:t>
            </a:r>
            <a:r>
              <a:rPr lang="pt-BR" sz="2000" b="1" u="sng">
                <a:solidFill>
                  <a:srgbClr val="002448"/>
                </a:solidFill>
                <a:latin typeface="Trebuchet MS" pitchFamily="34" charset="0"/>
              </a:rPr>
              <a:t>GESTÃO DE PAGAMENTOS </a:t>
            </a:r>
            <a:endParaRPr lang="pt-BR" sz="2000" b="1">
              <a:solidFill>
                <a:srgbClr val="002448"/>
              </a:solidFill>
              <a:latin typeface="Trebuchet MS" pitchFamily="34" charset="0"/>
            </a:endParaRP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1692275" y="3500438"/>
            <a:ext cx="1150938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rot="5400000">
            <a:off x="3095625" y="3536951"/>
            <a:ext cx="1150937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84679" name="Picture 7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357688"/>
            <a:ext cx="2232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4645025" y="3429000"/>
            <a:ext cx="1150938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84681" name="Picture 9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223202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82" name="Line 10"/>
          <p:cNvSpPr>
            <a:spLocks noChangeShapeType="1"/>
          </p:cNvSpPr>
          <p:nvPr/>
        </p:nvSpPr>
        <p:spPr bwMode="auto">
          <a:xfrm rot="5400000">
            <a:off x="6192838" y="3463925"/>
            <a:ext cx="1150937" cy="12239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284683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989138"/>
            <a:ext cx="2305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9385AC77-46E1-4E31-8790-65A0EFBCEB3D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</a:rPr>
              <a:t>O que é o </a:t>
            </a:r>
            <a:r>
              <a:rPr lang="pt-BR" sz="2200" dirty="0" err="1" smtClean="0">
                <a:solidFill>
                  <a:schemeClr val="bg1"/>
                </a:solidFill>
              </a:rPr>
              <a:t>MercadoPago</a:t>
            </a:r>
            <a:r>
              <a:rPr lang="pt-BR" sz="2200" dirty="0" smtClean="0">
                <a:solidFill>
                  <a:schemeClr val="bg1"/>
                </a:solidFill>
              </a:rPr>
              <a:t>?</a:t>
            </a:r>
            <a:endParaRPr lang="pt-BR" sz="2200" dirty="0">
              <a:solidFill>
                <a:schemeClr val="bg1"/>
              </a:solidFill>
            </a:endParaRPr>
          </a:p>
        </p:txBody>
      </p:sp>
      <p:pic>
        <p:nvPicPr>
          <p:cNvPr id="15" name="Picture 5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82788"/>
            <a:ext cx="2233613" cy="209867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l="24609" t="76905" r="64844" b="17968"/>
          <a:stretch>
            <a:fillRect/>
          </a:stretch>
        </p:blipFill>
        <p:spPr bwMode="auto">
          <a:xfrm>
            <a:off x="830720" y="3384066"/>
            <a:ext cx="1071570" cy="41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84" name="Picture 12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356100"/>
            <a:ext cx="223202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  <a:latin typeface="+mj-lt"/>
              </a:rPr>
              <a:t>Sobre o </a:t>
            </a:r>
            <a:r>
              <a:rPr lang="pt-BR" sz="2200" dirty="0" err="1" smtClean="0">
                <a:solidFill>
                  <a:schemeClr val="bg1"/>
                </a:solidFill>
                <a:latin typeface="+mj-lt"/>
              </a:rPr>
              <a:t>MercadoPago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1714480" y="2643184"/>
            <a:ext cx="3500462" cy="3571900"/>
            <a:chOff x="785786" y="3786190"/>
            <a:chExt cx="4392613" cy="4252913"/>
          </a:xfrm>
        </p:grpSpPr>
        <p:grpSp>
          <p:nvGrpSpPr>
            <p:cNvPr id="3" name="Grupo 27"/>
            <p:cNvGrpSpPr/>
            <p:nvPr/>
          </p:nvGrpSpPr>
          <p:grpSpPr>
            <a:xfrm>
              <a:off x="785786" y="3786190"/>
              <a:ext cx="4392613" cy="4252913"/>
              <a:chOff x="785786" y="3786190"/>
              <a:chExt cx="4392613" cy="4252913"/>
            </a:xfrm>
          </p:grpSpPr>
          <p:pic>
            <p:nvPicPr>
              <p:cNvPr id="24" name="Picture 7" descr="MPP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5786" y="3786190"/>
                <a:ext cx="4392613" cy="4252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tângulo 24"/>
              <p:cNvSpPr/>
              <p:nvPr/>
            </p:nvSpPr>
            <p:spPr>
              <a:xfrm>
                <a:off x="1000100" y="3857628"/>
                <a:ext cx="4071966" cy="40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3857628"/>
              <a:ext cx="4107831" cy="404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5400707" y="3602025"/>
            <a:ext cx="3171821" cy="864000"/>
          </a:xfrm>
          <a:prstGeom prst="roundRect">
            <a:avLst>
              <a:gd name="adj" fmla="val 16667"/>
            </a:avLst>
          </a:prstGeom>
          <a:solidFill>
            <a:srgbClr val="174E8E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200000"/>
              </a:lnSpc>
              <a:defRPr/>
            </a:pPr>
            <a:endParaRPr lang="pt-BR" sz="1800" b="1">
              <a:latin typeface="Trebuchet MS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725641" y="3593144"/>
            <a:ext cx="2643672" cy="11551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Serviço lançado no Brasil </a:t>
            </a:r>
          </a:p>
          <a:p>
            <a:pPr marL="342900" indent="-342900"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  <a:latin typeface="+mj-lt"/>
              </a:rPr>
              <a:t>em Janeiro de 2004.</a:t>
            </a:r>
          </a:p>
          <a:p>
            <a:pPr marL="342900" indent="-342900"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24 Flecha derecha"/>
          <p:cNvSpPr/>
          <p:nvPr/>
        </p:nvSpPr>
        <p:spPr>
          <a:xfrm>
            <a:off x="1928794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24 Flecha derecha"/>
          <p:cNvSpPr/>
          <p:nvPr/>
        </p:nvSpPr>
        <p:spPr>
          <a:xfrm>
            <a:off x="4143375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24 Flecha derecha"/>
          <p:cNvSpPr/>
          <p:nvPr/>
        </p:nvSpPr>
        <p:spPr>
          <a:xfrm>
            <a:off x="6357953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4" name="Grupo 18"/>
          <p:cNvGrpSpPr/>
          <p:nvPr/>
        </p:nvGrpSpPr>
        <p:grpSpPr>
          <a:xfrm>
            <a:off x="2428860" y="1071548"/>
            <a:ext cx="1643074" cy="1404000"/>
            <a:chOff x="2428860" y="1071548"/>
            <a:chExt cx="1643074" cy="1404000"/>
          </a:xfrm>
        </p:grpSpPr>
        <p:sp>
          <p:nvSpPr>
            <p:cNvPr id="20" name="Retângulo de cantos arredondados 19"/>
            <p:cNvSpPr/>
            <p:nvPr/>
          </p:nvSpPr>
          <p:spPr bwMode="auto">
            <a:xfrm>
              <a:off x="2428860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21" name="Picture 7" descr="mund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rcRect l="19933" t="3582" r="14481" b="48528"/>
            <a:stretch>
              <a:fillRect/>
            </a:stretch>
          </p:blipFill>
          <p:spPr bwMode="auto">
            <a:xfrm>
              <a:off x="2752712" y="1285862"/>
              <a:ext cx="10334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21"/>
          <p:cNvGrpSpPr/>
          <p:nvPr/>
        </p:nvGrpSpPr>
        <p:grpSpPr>
          <a:xfrm>
            <a:off x="6858016" y="1071548"/>
            <a:ext cx="1643074" cy="1404000"/>
            <a:chOff x="6858016" y="1071548"/>
            <a:chExt cx="1643074" cy="1404000"/>
          </a:xfrm>
        </p:grpSpPr>
        <p:sp>
          <p:nvSpPr>
            <p:cNvPr id="23" name="Retângulo de cantos arredondados 22"/>
            <p:cNvSpPr/>
            <p:nvPr/>
          </p:nvSpPr>
          <p:spPr bwMode="auto">
            <a:xfrm>
              <a:off x="6858016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285862"/>
              <a:ext cx="1140660" cy="105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32"/>
          <p:cNvGrpSpPr/>
          <p:nvPr/>
        </p:nvGrpSpPr>
        <p:grpSpPr>
          <a:xfrm>
            <a:off x="4643438" y="1071548"/>
            <a:ext cx="1643074" cy="1404000"/>
            <a:chOff x="4643438" y="1071548"/>
            <a:chExt cx="1643074" cy="1404000"/>
          </a:xfrm>
        </p:grpSpPr>
        <p:sp>
          <p:nvSpPr>
            <p:cNvPr id="36" name="Retângulo de cantos arredondados 35"/>
            <p:cNvSpPr/>
            <p:nvPr/>
          </p:nvSpPr>
          <p:spPr bwMode="auto">
            <a:xfrm>
              <a:off x="4643438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285862"/>
              <a:ext cx="1357322" cy="10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o 37"/>
          <p:cNvGrpSpPr/>
          <p:nvPr/>
        </p:nvGrpSpPr>
        <p:grpSpPr>
          <a:xfrm>
            <a:off x="214282" y="1071546"/>
            <a:ext cx="1643074" cy="1404000"/>
            <a:chOff x="214282" y="1071546"/>
            <a:chExt cx="1643074" cy="1404000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214282" y="1071546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0" name="Imagem 39" descr="Logo individual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1472" y="1351230"/>
              <a:ext cx="928694" cy="934764"/>
            </a:xfrm>
            <a:prstGeom prst="rect">
              <a:avLst/>
            </a:prstGeom>
          </p:spPr>
        </p:pic>
      </p:grpSp>
      <p:sp>
        <p:nvSpPr>
          <p:cNvPr id="27" name="Seta em curva para a direita 26"/>
          <p:cNvSpPr/>
          <p:nvPr/>
        </p:nvSpPr>
        <p:spPr>
          <a:xfrm>
            <a:off x="928662" y="2357432"/>
            <a:ext cx="857256" cy="857256"/>
          </a:xfrm>
          <a:prstGeom prst="curved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  <a:latin typeface="+mj-lt"/>
              </a:rPr>
              <a:t>Sobre o </a:t>
            </a:r>
            <a:r>
              <a:rPr lang="pt-BR" sz="2200" dirty="0" err="1" smtClean="0">
                <a:solidFill>
                  <a:schemeClr val="bg1"/>
                </a:solidFill>
                <a:latin typeface="+mj-lt"/>
              </a:rPr>
              <a:t>MercadoPago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27"/>
          <p:cNvGrpSpPr/>
          <p:nvPr/>
        </p:nvGrpSpPr>
        <p:grpSpPr>
          <a:xfrm>
            <a:off x="3428992" y="2643184"/>
            <a:ext cx="3500462" cy="3571900"/>
            <a:chOff x="785786" y="3786190"/>
            <a:chExt cx="4392613" cy="4252913"/>
          </a:xfrm>
        </p:grpSpPr>
        <p:pic>
          <p:nvPicPr>
            <p:cNvPr id="24" name="Picture 7" descr="MP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3786190"/>
              <a:ext cx="4392613" cy="425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tângulo 24"/>
            <p:cNvSpPr/>
            <p:nvPr/>
          </p:nvSpPr>
          <p:spPr>
            <a:xfrm>
              <a:off x="1000100" y="3857628"/>
              <a:ext cx="4071966" cy="40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32" name="Imagem 31" descr="Argent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537887"/>
            <a:ext cx="936000" cy="936000"/>
          </a:xfrm>
          <a:prstGeom prst="rect">
            <a:avLst/>
          </a:prstGeom>
        </p:spPr>
      </p:pic>
      <p:pic>
        <p:nvPicPr>
          <p:cNvPr id="33" name="Imagem 32" descr="Braz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37887"/>
            <a:ext cx="936000" cy="936000"/>
          </a:xfrm>
          <a:prstGeom prst="rect">
            <a:avLst/>
          </a:prstGeom>
        </p:spPr>
      </p:pic>
      <p:pic>
        <p:nvPicPr>
          <p:cNvPr id="34" name="Imagem 33" descr="Ch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37887"/>
            <a:ext cx="936000" cy="936000"/>
          </a:xfrm>
          <a:prstGeom prst="rect">
            <a:avLst/>
          </a:prstGeom>
        </p:spPr>
      </p:pic>
      <p:pic>
        <p:nvPicPr>
          <p:cNvPr id="35" name="Imagem 34" descr="Colombi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823771"/>
            <a:ext cx="936000" cy="936000"/>
          </a:xfrm>
          <a:prstGeom prst="rect">
            <a:avLst/>
          </a:prstGeom>
        </p:spPr>
      </p:pic>
      <p:pic>
        <p:nvPicPr>
          <p:cNvPr id="36" name="Imagem 35" descr="Mexic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4823771"/>
            <a:ext cx="936000" cy="936000"/>
          </a:xfrm>
          <a:prstGeom prst="rect">
            <a:avLst/>
          </a:prstGeom>
        </p:spPr>
      </p:pic>
      <p:pic>
        <p:nvPicPr>
          <p:cNvPr id="37" name="Imagem 36" descr="Venezue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86446" y="4795077"/>
            <a:ext cx="936000" cy="936000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3686821" y="4509325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Argentina</a:t>
            </a:r>
            <a:endParaRPr lang="pt-BR" sz="1200" b="1" dirty="0">
              <a:latin typeface="+mj-lt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714744" y="5795209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Colômbia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5990127" y="4509325"/>
            <a:ext cx="550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Chile</a:t>
            </a:r>
            <a:endParaRPr lang="pt-BR" sz="1200" b="1" dirty="0">
              <a:latin typeface="+mj-lt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786446" y="5784576"/>
            <a:ext cx="928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Venezuela</a:t>
            </a:r>
            <a:endParaRPr lang="pt-BR" sz="1200" b="1" dirty="0">
              <a:latin typeface="+mj-lt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892996" y="4507445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Brasil</a:t>
            </a:r>
            <a:endParaRPr lang="pt-BR" sz="1200" b="1" dirty="0">
              <a:latin typeface="+mj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836486" y="5795209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México</a:t>
            </a:r>
            <a:endParaRPr lang="pt-BR" sz="1200" b="1" dirty="0">
              <a:latin typeface="+mj-lt"/>
            </a:endParaRPr>
          </a:p>
        </p:txBody>
      </p:sp>
      <p:pic>
        <p:nvPicPr>
          <p:cNvPr id="45" name="Imagem 44" descr="MP3_logoBRASIL_sinBETA_780x16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2857498"/>
            <a:ext cx="2669969" cy="547686"/>
          </a:xfrm>
          <a:prstGeom prst="rect">
            <a:avLst/>
          </a:prstGeom>
        </p:spPr>
      </p:pic>
      <p:sp>
        <p:nvSpPr>
          <p:cNvPr id="46" name="AutoShape 3"/>
          <p:cNvSpPr>
            <a:spLocks noChangeArrowheads="1"/>
          </p:cNvSpPr>
          <p:nvPr/>
        </p:nvSpPr>
        <p:spPr bwMode="auto">
          <a:xfrm>
            <a:off x="142844" y="3602025"/>
            <a:ext cx="3171821" cy="864000"/>
          </a:xfrm>
          <a:prstGeom prst="roundRect">
            <a:avLst>
              <a:gd name="adj" fmla="val 16667"/>
            </a:avLst>
          </a:prstGeom>
          <a:solidFill>
            <a:srgbClr val="174E8E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200000"/>
              </a:lnSpc>
              <a:defRPr/>
            </a:pPr>
            <a:endParaRPr lang="pt-BR" sz="1800" b="1">
              <a:latin typeface="Trebuchet MS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530300" y="3593144"/>
            <a:ext cx="25186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Presente em 6 países da</a:t>
            </a:r>
          </a:p>
          <a:p>
            <a:pPr marL="342900" indent="-342900"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América Latina.</a:t>
            </a:r>
            <a:endParaRPr lang="pt-BR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24 Flecha derecha"/>
          <p:cNvSpPr/>
          <p:nvPr/>
        </p:nvSpPr>
        <p:spPr>
          <a:xfrm>
            <a:off x="1928794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24 Flecha derecha"/>
          <p:cNvSpPr/>
          <p:nvPr/>
        </p:nvSpPr>
        <p:spPr>
          <a:xfrm>
            <a:off x="4143375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8" name="24 Flecha derecha"/>
          <p:cNvSpPr/>
          <p:nvPr/>
        </p:nvSpPr>
        <p:spPr>
          <a:xfrm>
            <a:off x="6357953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" name="Grupo 48"/>
          <p:cNvGrpSpPr/>
          <p:nvPr/>
        </p:nvGrpSpPr>
        <p:grpSpPr>
          <a:xfrm>
            <a:off x="2428860" y="1071548"/>
            <a:ext cx="1643074" cy="1404000"/>
            <a:chOff x="2428860" y="1071548"/>
            <a:chExt cx="1643074" cy="1404000"/>
          </a:xfrm>
        </p:grpSpPr>
        <p:sp>
          <p:nvSpPr>
            <p:cNvPr id="52" name="Retângulo de cantos arredondados 51"/>
            <p:cNvSpPr/>
            <p:nvPr/>
          </p:nvSpPr>
          <p:spPr bwMode="auto">
            <a:xfrm>
              <a:off x="2428860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53" name="Picture 7" descr="mund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rcRect l="19933" t="3582" r="14481" b="48528"/>
            <a:stretch>
              <a:fillRect/>
            </a:stretch>
          </p:blipFill>
          <p:spPr bwMode="auto">
            <a:xfrm>
              <a:off x="2752712" y="1285862"/>
              <a:ext cx="10334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53"/>
          <p:cNvGrpSpPr/>
          <p:nvPr/>
        </p:nvGrpSpPr>
        <p:grpSpPr>
          <a:xfrm>
            <a:off x="6858016" y="1071548"/>
            <a:ext cx="1643074" cy="1404000"/>
            <a:chOff x="6858016" y="1071548"/>
            <a:chExt cx="1643074" cy="1404000"/>
          </a:xfrm>
        </p:grpSpPr>
        <p:sp>
          <p:nvSpPr>
            <p:cNvPr id="55" name="Retângulo de cantos arredondados 54"/>
            <p:cNvSpPr/>
            <p:nvPr/>
          </p:nvSpPr>
          <p:spPr bwMode="auto">
            <a:xfrm>
              <a:off x="6858016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285862"/>
              <a:ext cx="1140660" cy="105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56"/>
          <p:cNvGrpSpPr/>
          <p:nvPr/>
        </p:nvGrpSpPr>
        <p:grpSpPr>
          <a:xfrm>
            <a:off x="4643438" y="1071548"/>
            <a:ext cx="1643074" cy="1404000"/>
            <a:chOff x="4643438" y="1071548"/>
            <a:chExt cx="1643074" cy="1404000"/>
          </a:xfrm>
        </p:grpSpPr>
        <p:sp>
          <p:nvSpPr>
            <p:cNvPr id="58" name="Retângulo de cantos arredondados 57"/>
            <p:cNvSpPr/>
            <p:nvPr/>
          </p:nvSpPr>
          <p:spPr bwMode="auto">
            <a:xfrm>
              <a:off x="4643438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285862"/>
              <a:ext cx="1357322" cy="10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59"/>
          <p:cNvGrpSpPr/>
          <p:nvPr/>
        </p:nvGrpSpPr>
        <p:grpSpPr>
          <a:xfrm>
            <a:off x="214282" y="1071546"/>
            <a:ext cx="1643074" cy="1404000"/>
            <a:chOff x="214282" y="1071546"/>
            <a:chExt cx="1643074" cy="1404000"/>
          </a:xfrm>
        </p:grpSpPr>
        <p:sp>
          <p:nvSpPr>
            <p:cNvPr id="61" name="Retângulo de cantos arredondados 60"/>
            <p:cNvSpPr/>
            <p:nvPr/>
          </p:nvSpPr>
          <p:spPr bwMode="auto">
            <a:xfrm>
              <a:off x="214282" y="1071546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62" name="Imagem 61" descr="Logo individual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472" y="1351230"/>
              <a:ext cx="928694" cy="934764"/>
            </a:xfrm>
            <a:prstGeom prst="rect">
              <a:avLst/>
            </a:prstGeom>
          </p:spPr>
        </p:pic>
      </p:grpSp>
      <p:sp>
        <p:nvSpPr>
          <p:cNvPr id="27" name="Seta em curva para a direita 26"/>
          <p:cNvSpPr/>
          <p:nvPr/>
        </p:nvSpPr>
        <p:spPr>
          <a:xfrm>
            <a:off x="2643174" y="2357432"/>
            <a:ext cx="857256" cy="857256"/>
          </a:xfrm>
          <a:prstGeom prst="curved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  <a:latin typeface="+mj-lt"/>
              </a:rPr>
              <a:t>Sobre o </a:t>
            </a:r>
            <a:r>
              <a:rPr lang="pt-BR" sz="2200" dirty="0" err="1" smtClean="0">
                <a:solidFill>
                  <a:schemeClr val="bg1"/>
                </a:solidFill>
                <a:latin typeface="+mj-lt"/>
              </a:rPr>
              <a:t>MercadoPago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27"/>
          <p:cNvGrpSpPr/>
          <p:nvPr/>
        </p:nvGrpSpPr>
        <p:grpSpPr>
          <a:xfrm>
            <a:off x="214282" y="2643184"/>
            <a:ext cx="5040000" cy="3571900"/>
            <a:chOff x="785786" y="3786190"/>
            <a:chExt cx="4392613" cy="4252913"/>
          </a:xfrm>
        </p:grpSpPr>
        <p:pic>
          <p:nvPicPr>
            <p:cNvPr id="52" name="Picture 7" descr="MP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3786190"/>
              <a:ext cx="4392613" cy="425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tângulo 52"/>
            <p:cNvSpPr/>
            <p:nvPr/>
          </p:nvSpPr>
          <p:spPr>
            <a:xfrm>
              <a:off x="1000100" y="3857628"/>
              <a:ext cx="4071966" cy="40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5400706" y="3602025"/>
            <a:ext cx="3384000" cy="864000"/>
          </a:xfrm>
          <a:prstGeom prst="roundRect">
            <a:avLst>
              <a:gd name="adj" fmla="val 16667"/>
            </a:avLst>
          </a:prstGeom>
          <a:solidFill>
            <a:srgbClr val="174E8E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200000"/>
              </a:lnSpc>
              <a:defRPr/>
            </a:pPr>
            <a:endParaRPr lang="pt-BR" sz="1800" b="1">
              <a:latin typeface="Trebuchet MS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355647" y="3593144"/>
            <a:ext cx="3492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Volume Transacionado </a:t>
            </a:r>
          </a:p>
          <a:p>
            <a:pPr marL="342900" indent="-342900"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latin typeface="+mj-lt"/>
              </a:rPr>
              <a:t>(em milhões US$) no MercadoPago</a:t>
            </a:r>
            <a:endParaRPr lang="pt-BR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85720" y="6215082"/>
            <a:ext cx="84248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>
                <a:latin typeface="Calibri" pitchFamily="34" charset="0"/>
              </a:rPr>
              <a:t>Fonte: Site </a:t>
            </a:r>
            <a:r>
              <a:rPr lang="pt-BR" sz="1200" b="1" dirty="0" err="1">
                <a:latin typeface="Calibri" pitchFamily="34" charset="0"/>
              </a:rPr>
              <a:t>Investor</a:t>
            </a:r>
            <a:r>
              <a:rPr lang="pt-BR" sz="1200" b="1" dirty="0">
                <a:latin typeface="Calibri" pitchFamily="34" charset="0"/>
              </a:rPr>
              <a:t> </a:t>
            </a:r>
            <a:r>
              <a:rPr lang="pt-BR" sz="1200" b="1" dirty="0" err="1">
                <a:latin typeface="Calibri" pitchFamily="34" charset="0"/>
              </a:rPr>
              <a:t>Relations</a:t>
            </a:r>
            <a:r>
              <a:rPr lang="pt-BR" sz="1200" b="1" dirty="0">
                <a:latin typeface="Calibri" pitchFamily="34" charset="0"/>
              </a:rPr>
              <a:t> do </a:t>
            </a:r>
            <a:r>
              <a:rPr lang="pt-BR" sz="1200" b="1" dirty="0" err="1" smtClean="0">
                <a:latin typeface="Calibri" pitchFamily="34" charset="0"/>
              </a:rPr>
              <a:t>Mercadolivre</a:t>
            </a:r>
            <a:endParaRPr lang="pt-BR" sz="1200" b="1" dirty="0" smtClean="0">
              <a:latin typeface="Calibri" pitchFamily="34" charset="0"/>
            </a:endParaRPr>
          </a:p>
        </p:txBody>
      </p:sp>
      <p:sp>
        <p:nvSpPr>
          <p:cNvPr id="27" name="24 Flecha derecha"/>
          <p:cNvSpPr/>
          <p:nvPr/>
        </p:nvSpPr>
        <p:spPr>
          <a:xfrm>
            <a:off x="1928794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" name="24 Flecha derecha"/>
          <p:cNvSpPr/>
          <p:nvPr/>
        </p:nvSpPr>
        <p:spPr>
          <a:xfrm>
            <a:off x="4143375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1" name="24 Flecha derecha"/>
          <p:cNvSpPr/>
          <p:nvPr/>
        </p:nvSpPr>
        <p:spPr>
          <a:xfrm>
            <a:off x="6357953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" name="Grupo 31"/>
          <p:cNvGrpSpPr/>
          <p:nvPr/>
        </p:nvGrpSpPr>
        <p:grpSpPr>
          <a:xfrm>
            <a:off x="2428860" y="1071548"/>
            <a:ext cx="1643074" cy="1404000"/>
            <a:chOff x="2428860" y="1071548"/>
            <a:chExt cx="1643074" cy="1404000"/>
          </a:xfrm>
        </p:grpSpPr>
        <p:sp>
          <p:nvSpPr>
            <p:cNvPr id="33" name="Retângulo de cantos arredondados 32"/>
            <p:cNvSpPr/>
            <p:nvPr/>
          </p:nvSpPr>
          <p:spPr bwMode="auto">
            <a:xfrm>
              <a:off x="2428860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4" name="Picture 7" descr="mundo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rcRect l="19933" t="3582" r="14481" b="48528"/>
            <a:stretch>
              <a:fillRect/>
            </a:stretch>
          </p:blipFill>
          <p:spPr bwMode="auto">
            <a:xfrm>
              <a:off x="2752712" y="1285862"/>
              <a:ext cx="10334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34"/>
          <p:cNvGrpSpPr/>
          <p:nvPr/>
        </p:nvGrpSpPr>
        <p:grpSpPr>
          <a:xfrm>
            <a:off x="6858016" y="1071548"/>
            <a:ext cx="1643074" cy="1404000"/>
            <a:chOff x="6858016" y="1071548"/>
            <a:chExt cx="1643074" cy="1404000"/>
          </a:xfrm>
        </p:grpSpPr>
        <p:sp>
          <p:nvSpPr>
            <p:cNvPr id="36" name="Retângulo de cantos arredondados 35"/>
            <p:cNvSpPr/>
            <p:nvPr/>
          </p:nvSpPr>
          <p:spPr bwMode="auto">
            <a:xfrm>
              <a:off x="6858016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285862"/>
              <a:ext cx="1140660" cy="105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o 38"/>
          <p:cNvGrpSpPr/>
          <p:nvPr/>
        </p:nvGrpSpPr>
        <p:grpSpPr>
          <a:xfrm>
            <a:off x="4643438" y="1071548"/>
            <a:ext cx="1643074" cy="1404000"/>
            <a:chOff x="4643438" y="1071548"/>
            <a:chExt cx="1643074" cy="1404000"/>
          </a:xfrm>
        </p:grpSpPr>
        <p:sp>
          <p:nvSpPr>
            <p:cNvPr id="40" name="Retângulo de cantos arredondados 39"/>
            <p:cNvSpPr/>
            <p:nvPr/>
          </p:nvSpPr>
          <p:spPr bwMode="auto">
            <a:xfrm>
              <a:off x="4643438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285862"/>
              <a:ext cx="1357322" cy="10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41"/>
          <p:cNvGrpSpPr/>
          <p:nvPr/>
        </p:nvGrpSpPr>
        <p:grpSpPr>
          <a:xfrm>
            <a:off x="214282" y="1071546"/>
            <a:ext cx="1643074" cy="1404000"/>
            <a:chOff x="214282" y="1071546"/>
            <a:chExt cx="1643074" cy="1404000"/>
          </a:xfrm>
        </p:grpSpPr>
        <p:sp>
          <p:nvSpPr>
            <p:cNvPr id="43" name="Retângulo de cantos arredondados 42"/>
            <p:cNvSpPr/>
            <p:nvPr/>
          </p:nvSpPr>
          <p:spPr bwMode="auto">
            <a:xfrm>
              <a:off x="214282" y="1071546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4" name="Imagem 43" descr="Logo individua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472" y="1351230"/>
              <a:ext cx="928694" cy="934764"/>
            </a:xfrm>
            <a:prstGeom prst="rect">
              <a:avLst/>
            </a:prstGeom>
          </p:spPr>
        </p:pic>
      </p:grpSp>
      <p:sp>
        <p:nvSpPr>
          <p:cNvPr id="56" name="Seta em curva para a esquerda 55"/>
          <p:cNvSpPr/>
          <p:nvPr/>
        </p:nvSpPr>
        <p:spPr>
          <a:xfrm>
            <a:off x="5072066" y="2357432"/>
            <a:ext cx="857256" cy="856800"/>
          </a:xfrm>
          <a:prstGeom prst="curvedLef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rgbClr val="FFFFFF"/>
              </a:solidFill>
            </a:endParaRPr>
          </a:p>
        </p:txBody>
      </p:sp>
      <p:graphicFrame>
        <p:nvGraphicFramePr>
          <p:cNvPr id="32" name="Gráfico 31"/>
          <p:cNvGraphicFramePr/>
          <p:nvPr/>
        </p:nvGraphicFramePr>
        <p:xfrm>
          <a:off x="467544" y="2852936"/>
          <a:ext cx="44610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313" y="3333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200" dirty="0" smtClean="0">
                <a:solidFill>
                  <a:schemeClr val="bg1"/>
                </a:solidFill>
                <a:latin typeface="+mj-lt"/>
              </a:rPr>
              <a:t>Sobre o </a:t>
            </a:r>
            <a:r>
              <a:rPr lang="pt-BR" sz="2200" dirty="0" err="1" smtClean="0">
                <a:solidFill>
                  <a:schemeClr val="bg1"/>
                </a:solidFill>
                <a:latin typeface="+mj-lt"/>
              </a:rPr>
              <a:t>MercadoPago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24 Flecha derecha"/>
          <p:cNvSpPr/>
          <p:nvPr/>
        </p:nvSpPr>
        <p:spPr>
          <a:xfrm>
            <a:off x="1928794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4 Flecha derecha"/>
          <p:cNvSpPr/>
          <p:nvPr/>
        </p:nvSpPr>
        <p:spPr>
          <a:xfrm>
            <a:off x="4143375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4 Flecha derecha"/>
          <p:cNvSpPr/>
          <p:nvPr/>
        </p:nvSpPr>
        <p:spPr>
          <a:xfrm>
            <a:off x="6357953" y="1714494"/>
            <a:ext cx="428625" cy="571500"/>
          </a:xfrm>
          <a:prstGeom prst="righ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2" name="Grupo 34"/>
          <p:cNvGrpSpPr/>
          <p:nvPr/>
        </p:nvGrpSpPr>
        <p:grpSpPr>
          <a:xfrm>
            <a:off x="2428860" y="1071548"/>
            <a:ext cx="1643074" cy="1404000"/>
            <a:chOff x="2428860" y="1071548"/>
            <a:chExt cx="1643074" cy="1404000"/>
          </a:xfrm>
        </p:grpSpPr>
        <p:sp>
          <p:nvSpPr>
            <p:cNvPr id="6" name="Retângulo de cantos arredondados 5"/>
            <p:cNvSpPr/>
            <p:nvPr/>
          </p:nvSpPr>
          <p:spPr bwMode="auto">
            <a:xfrm>
              <a:off x="2428860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8" name="Picture 7" descr="mundo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FFC"/>
                </a:clrFrom>
                <a:clrTo>
                  <a:srgbClr val="FEFFFC">
                    <a:alpha val="0"/>
                  </a:srgbClr>
                </a:clrTo>
              </a:clrChange>
            </a:blip>
            <a:srcRect l="19933" t="3582" r="14481" b="48528"/>
            <a:stretch>
              <a:fillRect/>
            </a:stretch>
          </p:blipFill>
          <p:spPr bwMode="auto">
            <a:xfrm>
              <a:off x="2752712" y="1285862"/>
              <a:ext cx="103347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7"/>
          <p:cNvGrpSpPr/>
          <p:nvPr/>
        </p:nvGrpSpPr>
        <p:grpSpPr>
          <a:xfrm>
            <a:off x="2961024" y="2643184"/>
            <a:ext cx="5040000" cy="3571900"/>
            <a:chOff x="785786" y="3786190"/>
            <a:chExt cx="4392613" cy="4252913"/>
          </a:xfrm>
        </p:grpSpPr>
        <p:pic>
          <p:nvPicPr>
            <p:cNvPr id="52" name="Picture 7" descr="MP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3786190"/>
              <a:ext cx="4392613" cy="425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tângulo 52"/>
            <p:cNvSpPr/>
            <p:nvPr/>
          </p:nvSpPr>
          <p:spPr>
            <a:xfrm>
              <a:off x="1000100" y="3857628"/>
              <a:ext cx="4071966" cy="406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36"/>
          <p:cNvGrpSpPr/>
          <p:nvPr/>
        </p:nvGrpSpPr>
        <p:grpSpPr>
          <a:xfrm>
            <a:off x="6858016" y="1071548"/>
            <a:ext cx="1643074" cy="1404000"/>
            <a:chOff x="6858016" y="1071548"/>
            <a:chExt cx="1643074" cy="1404000"/>
          </a:xfrm>
        </p:grpSpPr>
        <p:sp>
          <p:nvSpPr>
            <p:cNvPr id="7" name="Retângulo de cantos arredondados 6"/>
            <p:cNvSpPr/>
            <p:nvPr/>
          </p:nvSpPr>
          <p:spPr bwMode="auto">
            <a:xfrm>
              <a:off x="6858016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285862"/>
              <a:ext cx="1140660" cy="105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o 35"/>
          <p:cNvGrpSpPr/>
          <p:nvPr/>
        </p:nvGrpSpPr>
        <p:grpSpPr>
          <a:xfrm>
            <a:off x="4643438" y="1071548"/>
            <a:ext cx="1643074" cy="1404000"/>
            <a:chOff x="4643438" y="1071548"/>
            <a:chExt cx="1643074" cy="1404000"/>
          </a:xfrm>
        </p:grpSpPr>
        <p:sp>
          <p:nvSpPr>
            <p:cNvPr id="12" name="Retângulo de cantos arredondados 11"/>
            <p:cNvSpPr/>
            <p:nvPr/>
          </p:nvSpPr>
          <p:spPr bwMode="auto">
            <a:xfrm>
              <a:off x="4643438" y="1071548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57752" y="1285862"/>
              <a:ext cx="1357322" cy="1050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Seta em curva para a esquerda 55"/>
          <p:cNvSpPr/>
          <p:nvPr/>
        </p:nvSpPr>
        <p:spPr>
          <a:xfrm>
            <a:off x="7215206" y="2357432"/>
            <a:ext cx="857256" cy="856800"/>
          </a:xfrm>
          <a:prstGeom prst="curvedLeftArrow">
            <a:avLst/>
          </a:prstGeom>
          <a:gradFill flip="none" rotWithShape="1">
            <a:gsLst>
              <a:gs pos="0">
                <a:srgbClr val="6490CB">
                  <a:shade val="30000"/>
                  <a:satMod val="115000"/>
                </a:srgbClr>
              </a:gs>
              <a:gs pos="50000">
                <a:srgbClr val="6490CB">
                  <a:shade val="67500"/>
                  <a:satMod val="115000"/>
                </a:srgbClr>
              </a:gs>
              <a:gs pos="100000">
                <a:srgbClr val="6490CB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00312" y="3602025"/>
            <a:ext cx="2808000" cy="864000"/>
          </a:xfrm>
          <a:prstGeom prst="roundRect">
            <a:avLst>
              <a:gd name="adj" fmla="val 16667"/>
            </a:avLst>
          </a:prstGeom>
          <a:solidFill>
            <a:srgbClr val="174E8E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200000"/>
              </a:lnSpc>
              <a:defRPr/>
            </a:pPr>
            <a:endParaRPr lang="pt-BR" sz="1800" b="1">
              <a:latin typeface="Trebuchet MS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1406" y="3593144"/>
            <a:ext cx="2860655" cy="10886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Quantidade de Transações</a:t>
            </a:r>
          </a:p>
          <a:p>
            <a:pPr marL="342900" indent="-342900" algn="ctr">
              <a:lnSpc>
                <a:spcPct val="150000"/>
              </a:lnSpc>
            </a:pPr>
            <a:r>
              <a:rPr lang="pt-BR" sz="1500" b="1" dirty="0" smtClean="0">
                <a:solidFill>
                  <a:schemeClr val="bg1"/>
                </a:solidFill>
                <a:latin typeface="+mj-lt"/>
              </a:rPr>
              <a:t>(em milhões) no MercadoPago</a:t>
            </a:r>
            <a:endParaRPr lang="pt-BR" sz="1500" b="1" dirty="0">
              <a:solidFill>
                <a:schemeClr val="bg1"/>
              </a:solidFill>
              <a:latin typeface="+mj-lt"/>
            </a:endParaRPr>
          </a:p>
          <a:p>
            <a:pPr marL="342900" indent="-342900" algn="ctr">
              <a:lnSpc>
                <a:spcPct val="150000"/>
              </a:lnSpc>
            </a:pPr>
            <a:endParaRPr lang="pt-BR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upo 33"/>
          <p:cNvGrpSpPr/>
          <p:nvPr/>
        </p:nvGrpSpPr>
        <p:grpSpPr>
          <a:xfrm>
            <a:off x="214282" y="1071546"/>
            <a:ext cx="1643074" cy="1404000"/>
            <a:chOff x="214282" y="1071546"/>
            <a:chExt cx="1643074" cy="1404000"/>
          </a:xfrm>
        </p:grpSpPr>
        <p:sp>
          <p:nvSpPr>
            <p:cNvPr id="8" name="Retângulo de cantos arredondados 7"/>
            <p:cNvSpPr/>
            <p:nvPr/>
          </p:nvSpPr>
          <p:spPr bwMode="auto">
            <a:xfrm>
              <a:off x="214282" y="1071546"/>
              <a:ext cx="1643074" cy="1404000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32" name="Imagem 31" descr="Logo individua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472" y="1351230"/>
              <a:ext cx="928694" cy="934764"/>
            </a:xfrm>
            <a:prstGeom prst="rect">
              <a:avLst/>
            </a:prstGeom>
          </p:spPr>
        </p:pic>
      </p:grp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285720" y="6215082"/>
            <a:ext cx="84248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dirty="0">
                <a:latin typeface="Calibri" pitchFamily="34" charset="0"/>
              </a:rPr>
              <a:t>Fonte: Site </a:t>
            </a:r>
            <a:r>
              <a:rPr lang="pt-BR" sz="1200" b="1" dirty="0" err="1">
                <a:latin typeface="Calibri" pitchFamily="34" charset="0"/>
              </a:rPr>
              <a:t>Investor</a:t>
            </a:r>
            <a:r>
              <a:rPr lang="pt-BR" sz="1200" b="1" dirty="0">
                <a:latin typeface="Calibri" pitchFamily="34" charset="0"/>
              </a:rPr>
              <a:t> </a:t>
            </a:r>
            <a:r>
              <a:rPr lang="pt-BR" sz="1200" b="1" dirty="0" err="1">
                <a:latin typeface="Calibri" pitchFamily="34" charset="0"/>
              </a:rPr>
              <a:t>Relations</a:t>
            </a:r>
            <a:r>
              <a:rPr lang="pt-BR" sz="1200" b="1" dirty="0">
                <a:latin typeface="Calibri" pitchFamily="34" charset="0"/>
              </a:rPr>
              <a:t> do </a:t>
            </a:r>
            <a:r>
              <a:rPr lang="pt-BR" sz="1200" b="1" dirty="0" err="1" smtClean="0">
                <a:latin typeface="Calibri" pitchFamily="34" charset="0"/>
              </a:rPr>
              <a:t>Mercadolivre</a:t>
            </a:r>
            <a:endParaRPr lang="pt-BR" sz="1200" b="1" dirty="0" smtClean="0">
              <a:latin typeface="Calibri" pitchFamily="34" charset="0"/>
            </a:endParaRPr>
          </a:p>
        </p:txBody>
      </p:sp>
      <p:graphicFrame>
        <p:nvGraphicFramePr>
          <p:cNvPr id="34" name="Gráfico 33"/>
          <p:cNvGraphicFramePr/>
          <p:nvPr/>
        </p:nvGraphicFramePr>
        <p:xfrm>
          <a:off x="3214678" y="2924944"/>
          <a:ext cx="4572032" cy="321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Pagamentos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o 63"/>
          <p:cNvGrpSpPr/>
          <p:nvPr/>
        </p:nvGrpSpPr>
        <p:grpSpPr>
          <a:xfrm>
            <a:off x="3190928" y="2643182"/>
            <a:ext cx="2643206" cy="2786083"/>
            <a:chOff x="-357222" y="5464959"/>
            <a:chExt cx="2643206" cy="2786083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4" name="Grupo 53"/>
            <p:cNvGrpSpPr/>
            <p:nvPr/>
          </p:nvGrpSpPr>
          <p:grpSpPr>
            <a:xfrm>
              <a:off x="-357222" y="5464959"/>
              <a:ext cx="2643206" cy="2786083"/>
              <a:chOff x="-2048564" y="2643182"/>
              <a:chExt cx="3500494" cy="3714776"/>
            </a:xfrm>
          </p:grpSpPr>
          <p:sp>
            <p:nvSpPr>
              <p:cNvPr id="55" name="Retângulo de cantos arredondados 54"/>
              <p:cNvSpPr/>
              <p:nvPr/>
            </p:nvSpPr>
            <p:spPr bwMode="auto">
              <a:xfrm>
                <a:off x="-2048564" y="2643182"/>
                <a:ext cx="3500494" cy="3714776"/>
              </a:xfrm>
              <a:prstGeom prst="roundRect">
                <a:avLst>
                  <a:gd name="adj" fmla="val 615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-1179636" y="5595778"/>
                <a:ext cx="1622332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Imediata</a:t>
                </a:r>
                <a:endParaRPr lang="pt-BR" sz="2000" b="1" dirty="0">
                  <a:latin typeface="+mj-lt"/>
                </a:endParaRPr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-1859348" y="2884197"/>
                <a:ext cx="3055300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Cartão de Crédito</a:t>
                </a:r>
                <a:endParaRPr lang="pt-BR" sz="2000" b="1" dirty="0">
                  <a:latin typeface="+mj-lt"/>
                </a:endParaRPr>
              </a:p>
            </p:txBody>
          </p:sp>
        </p:grpSp>
        <p:pic>
          <p:nvPicPr>
            <p:cNvPr id="37" name="Picture 7" descr="AU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52478" y="6234743"/>
              <a:ext cx="650441" cy="452748"/>
            </a:xfrm>
            <a:prstGeom prst="rect">
              <a:avLst/>
            </a:prstGeom>
            <a:noFill/>
          </p:spPr>
        </p:pic>
        <p:pic>
          <p:nvPicPr>
            <p:cNvPr id="38" name="Picture 8" descr="AMEX_blue box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4541" y="6935807"/>
              <a:ext cx="558253" cy="493721"/>
            </a:xfrm>
            <a:prstGeom prst="rect">
              <a:avLst/>
            </a:prstGeom>
            <a:noFill/>
          </p:spPr>
        </p:pic>
        <p:pic>
          <p:nvPicPr>
            <p:cNvPr id="39" name="Picture 9" descr="HIPERC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7168" y="7000900"/>
              <a:ext cx="795935" cy="357190"/>
            </a:xfrm>
            <a:prstGeom prst="rect">
              <a:avLst/>
            </a:prstGeom>
            <a:noFill/>
          </p:spPr>
        </p:pic>
        <p:pic>
          <p:nvPicPr>
            <p:cNvPr id="40" name="Picture 10" descr="DINERS_sem fund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90596" y="6858000"/>
              <a:ext cx="702990" cy="571528"/>
            </a:xfrm>
            <a:prstGeom prst="rect">
              <a:avLst/>
            </a:prstGeom>
            <a:noFill/>
          </p:spPr>
        </p:pic>
        <p:pic>
          <p:nvPicPr>
            <p:cNvPr id="41" name="Picture 11" descr="VIS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78721" y="6306181"/>
              <a:ext cx="789748" cy="256079"/>
            </a:xfrm>
            <a:prstGeom prst="rect">
              <a:avLst/>
            </a:prstGeom>
            <a:noFill/>
          </p:spPr>
        </p:pic>
        <p:pic>
          <p:nvPicPr>
            <p:cNvPr id="42" name="Picture 12" descr="REDECARD"/>
            <p:cNvPicPr>
              <a:picLocks noChangeAspect="1" noChangeArrowheads="1"/>
            </p:cNvPicPr>
            <p:nvPr/>
          </p:nvPicPr>
          <p:blipFill>
            <a:blip r:embed="rId7" cstate="print"/>
            <a:srcRect t="74532" r="81131" b="9425"/>
            <a:stretch>
              <a:fillRect/>
            </a:stretch>
          </p:blipFill>
          <p:spPr bwMode="auto">
            <a:xfrm>
              <a:off x="737910" y="6234743"/>
              <a:ext cx="650442" cy="480405"/>
            </a:xfrm>
            <a:prstGeom prst="rect">
              <a:avLst/>
            </a:prstGeom>
            <a:noFill/>
          </p:spPr>
        </p:pic>
      </p:grpSp>
      <p:grpSp>
        <p:nvGrpSpPr>
          <p:cNvPr id="5" name="Grupo 52"/>
          <p:cNvGrpSpPr/>
          <p:nvPr/>
        </p:nvGrpSpPr>
        <p:grpSpPr>
          <a:xfrm>
            <a:off x="214282" y="2643182"/>
            <a:ext cx="2643206" cy="2786083"/>
            <a:chOff x="-2143172" y="2643182"/>
            <a:chExt cx="3500494" cy="371477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2" name="Retângulo de cantos arredondados 51"/>
            <p:cNvSpPr/>
            <p:nvPr/>
          </p:nvSpPr>
          <p:spPr bwMode="auto">
            <a:xfrm>
              <a:off x="-2143172" y="2643182"/>
              <a:ext cx="3500494" cy="3714776"/>
            </a:xfrm>
            <a:prstGeom prst="roundRect">
              <a:avLst>
                <a:gd name="adj" fmla="val 615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endParaRPr>
            </a:p>
          </p:txBody>
        </p:sp>
        <p:pic>
          <p:nvPicPr>
            <p:cNvPr id="44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6694061">
              <a:off x="-2160287" y="4122047"/>
              <a:ext cx="1698625" cy="854075"/>
            </a:xfrm>
            <a:prstGeom prst="rect">
              <a:avLst/>
            </a:prstGeom>
            <a:noFill/>
          </p:spPr>
        </p:pic>
        <p:pic>
          <p:nvPicPr>
            <p:cNvPr id="45" name="Picture 2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5637859">
              <a:off x="-1728487" y="4020447"/>
              <a:ext cx="1698625" cy="854075"/>
            </a:xfrm>
            <a:prstGeom prst="rect">
              <a:avLst/>
            </a:prstGeom>
            <a:noFill/>
          </p:spPr>
        </p:pic>
        <p:pic>
          <p:nvPicPr>
            <p:cNvPr id="46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801387" y="3598172"/>
              <a:ext cx="854075" cy="1698625"/>
            </a:xfrm>
            <a:prstGeom prst="rect">
              <a:avLst/>
            </a:prstGeom>
            <a:noFill/>
          </p:spPr>
        </p:pic>
        <p:pic>
          <p:nvPicPr>
            <p:cNvPr id="47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080240">
              <a:off x="-648987" y="4020447"/>
              <a:ext cx="1698625" cy="854075"/>
            </a:xfrm>
            <a:prstGeom prst="rect">
              <a:avLst/>
            </a:prstGeom>
            <a:noFill/>
          </p:spPr>
        </p:pic>
        <p:pic>
          <p:nvPicPr>
            <p:cNvPr id="48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4148732">
              <a:off x="-288624" y="4093472"/>
              <a:ext cx="1698625" cy="854075"/>
            </a:xfrm>
            <a:prstGeom prst="rect">
              <a:avLst/>
            </a:prstGeom>
            <a:noFill/>
          </p:spPr>
        </p:pic>
        <p:pic>
          <p:nvPicPr>
            <p:cNvPr id="49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306212" y="4679259"/>
              <a:ext cx="1968500" cy="828675"/>
            </a:xfrm>
            <a:prstGeom prst="rect">
              <a:avLst/>
            </a:prstGeom>
            <a:noFill/>
          </p:spPr>
        </p:pic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-1785983" y="5581601"/>
              <a:ext cx="2864238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 dirty="0">
                  <a:latin typeface="+mj-lt"/>
                </a:rPr>
                <a:t>Em até 1 dia útil</a:t>
              </a: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-1765388" y="2884197"/>
              <a:ext cx="2738986" cy="53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2000" b="1" dirty="0">
                  <a:latin typeface="+mj-lt"/>
                </a:rPr>
                <a:t>Boleto Bancário</a:t>
              </a:r>
            </a:p>
          </p:txBody>
        </p:sp>
      </p:grpSp>
      <p:grpSp>
        <p:nvGrpSpPr>
          <p:cNvPr id="6" name="Grupo 75"/>
          <p:cNvGrpSpPr/>
          <p:nvPr/>
        </p:nvGrpSpPr>
        <p:grpSpPr>
          <a:xfrm>
            <a:off x="6143636" y="2643182"/>
            <a:ext cx="2643206" cy="2786083"/>
            <a:chOff x="3929058" y="2643182"/>
            <a:chExt cx="2643206" cy="2786083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7" name="Grupo 53"/>
            <p:cNvGrpSpPr/>
            <p:nvPr/>
          </p:nvGrpSpPr>
          <p:grpSpPr>
            <a:xfrm>
              <a:off x="3929058" y="2643182"/>
              <a:ext cx="2643206" cy="2786083"/>
              <a:chOff x="-2143172" y="2643182"/>
              <a:chExt cx="3500494" cy="3714776"/>
            </a:xfrm>
          </p:grpSpPr>
          <p:sp>
            <p:nvSpPr>
              <p:cNvPr id="73" name="Retângulo de cantos arredondados 72"/>
              <p:cNvSpPr/>
              <p:nvPr/>
            </p:nvSpPr>
            <p:spPr bwMode="auto">
              <a:xfrm>
                <a:off x="-2143172" y="2643182"/>
                <a:ext cx="3500494" cy="3714776"/>
              </a:xfrm>
              <a:prstGeom prst="roundRect">
                <a:avLst>
                  <a:gd name="adj" fmla="val 615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2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</a:endParaRPr>
              </a:p>
            </p:txBody>
          </p:sp>
          <p:sp>
            <p:nvSpPr>
              <p:cNvPr id="74" name="Text Box 24"/>
              <p:cNvSpPr txBox="1">
                <a:spLocks noChangeArrowheads="1"/>
              </p:cNvSpPr>
              <p:nvPr/>
            </p:nvSpPr>
            <p:spPr bwMode="auto">
              <a:xfrm>
                <a:off x="-1211089" y="5609955"/>
                <a:ext cx="1622332" cy="53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000" b="1" dirty="0" smtClean="0">
                    <a:latin typeface="+mj-lt"/>
                  </a:rPr>
                  <a:t>Imediata</a:t>
                </a:r>
                <a:endParaRPr lang="pt-BR" sz="2000" b="1" dirty="0">
                  <a:latin typeface="+mj-lt"/>
                </a:endParaRPr>
              </a:p>
            </p:txBody>
          </p:sp>
          <p:sp>
            <p:nvSpPr>
              <p:cNvPr id="75" name="Text Box 25"/>
              <p:cNvSpPr txBox="1">
                <a:spLocks noChangeArrowheads="1"/>
              </p:cNvSpPr>
              <p:nvPr/>
            </p:nvSpPr>
            <p:spPr bwMode="auto">
              <a:xfrm>
                <a:off x="-2048564" y="2793045"/>
                <a:ext cx="3311278" cy="943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2000" b="1" dirty="0" smtClean="0">
                    <a:latin typeface="+mj-lt"/>
                  </a:rPr>
                  <a:t>Transferência </a:t>
                </a:r>
              </a:p>
              <a:p>
                <a:pPr algn="ctr"/>
                <a:r>
                  <a:rPr lang="pt-BR" sz="2000" b="1" dirty="0" smtClean="0">
                    <a:latin typeface="+mj-lt"/>
                  </a:rPr>
                  <a:t>Online</a:t>
                </a:r>
                <a:endParaRPr lang="pt-BR" sz="2000" b="1" dirty="0">
                  <a:latin typeface="+mj-lt"/>
                </a:endParaRPr>
              </a:p>
            </p:txBody>
          </p:sp>
        </p:grpSp>
        <p:pic>
          <p:nvPicPr>
            <p:cNvPr id="32" name="Picture 5" descr="Bradesco Alt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29630" y="3789040"/>
              <a:ext cx="506907" cy="506906"/>
            </a:xfrm>
            <a:prstGeom prst="rect">
              <a:avLst/>
            </a:prstGeom>
            <a:noFill/>
          </p:spPr>
        </p:pic>
        <p:pic>
          <p:nvPicPr>
            <p:cNvPr id="33" name="Picture 6" descr="bb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13965" y="4149079"/>
              <a:ext cx="506817" cy="506817"/>
            </a:xfrm>
            <a:prstGeom prst="rect">
              <a:avLst/>
            </a:prstGeom>
            <a:noFill/>
          </p:spPr>
        </p:pic>
        <p:pic>
          <p:nvPicPr>
            <p:cNvPr id="35" name="Picture 8" descr="Itaú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77491" y="3777165"/>
              <a:ext cx="506817" cy="506817"/>
            </a:xfrm>
            <a:prstGeom prst="rect">
              <a:avLst/>
            </a:prstGeom>
            <a:noFill/>
          </p:spPr>
        </p:pic>
      </p:grpSp>
      <p:pic>
        <p:nvPicPr>
          <p:cNvPr id="36" name="Imagem 35" descr="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728" y="857232"/>
            <a:ext cx="1714512" cy="1512804"/>
          </a:xfrm>
          <a:prstGeom prst="rect">
            <a:avLst/>
          </a:prstGeom>
          <a:effectLst/>
        </p:spPr>
      </p:pic>
      <p:sp>
        <p:nvSpPr>
          <p:cNvPr id="43" name="Divisa 42"/>
          <p:cNvSpPr/>
          <p:nvPr/>
        </p:nvSpPr>
        <p:spPr bwMode="auto">
          <a:xfrm>
            <a:off x="3714744" y="1285860"/>
            <a:ext cx="571504" cy="571504"/>
          </a:xfrm>
          <a:prstGeom prst="chevron">
            <a:avLst/>
          </a:prstGeom>
          <a:solidFill>
            <a:srgbClr val="0240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9385AC77-46E1-4E31-8790-65A0EFBCEB3D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7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6" name="Imagem 55" descr="MP3 Transparente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4877" y="1142984"/>
            <a:ext cx="4214842" cy="831653"/>
          </a:xfrm>
          <a:prstGeom prst="rect">
            <a:avLst/>
          </a:prstGeom>
        </p:spPr>
      </p:pic>
      <p:pic>
        <p:nvPicPr>
          <p:cNvPr id="54" name="Imagem 53" descr="Logo individua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24421" y="3464625"/>
            <a:ext cx="502346" cy="505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de cantos arredondados 18"/>
          <p:cNvSpPr/>
          <p:nvPr/>
        </p:nvSpPr>
        <p:spPr>
          <a:xfrm>
            <a:off x="348036" y="3763774"/>
            <a:ext cx="2567780" cy="1368910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Comput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895" y="1790980"/>
            <a:ext cx="1879279" cy="163802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93218" y="1900180"/>
            <a:ext cx="1419618" cy="866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14348" y="3851063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Seu site direciona ao MercadoPago para iniciar o pagamento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3347864" y="3752657"/>
            <a:ext cx="2664296" cy="1404535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3491880" y="40262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Cliente seleciona a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forma  de pagamento 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3688958" y="1774051"/>
            <a:ext cx="1879279" cy="1638020"/>
            <a:chOff x="3478539" y="1785926"/>
            <a:chExt cx="1879279" cy="1638020"/>
          </a:xfrm>
        </p:grpSpPr>
        <p:pic>
          <p:nvPicPr>
            <p:cNvPr id="22" name="Imagem 21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539" y="1785926"/>
              <a:ext cx="1879279" cy="1638020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3707862" y="1895126"/>
              <a:ext cx="1419618" cy="866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 descr="Logo individual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1934" y="1995571"/>
              <a:ext cx="714380" cy="719049"/>
            </a:xfrm>
            <a:prstGeom prst="rect">
              <a:avLst/>
            </a:prstGeom>
          </p:spPr>
        </p:pic>
      </p:grpSp>
      <p:pic>
        <p:nvPicPr>
          <p:cNvPr id="31" name="Imagem 30" descr="Computa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6496" y="1785926"/>
            <a:ext cx="1879279" cy="1638020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6695819" y="1895126"/>
            <a:ext cx="1419618" cy="866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de cantos arredondados 33"/>
          <p:cNvSpPr/>
          <p:nvPr/>
        </p:nvSpPr>
        <p:spPr>
          <a:xfrm>
            <a:off x="6228184" y="3765290"/>
            <a:ext cx="2532820" cy="1369862"/>
          </a:xfrm>
          <a:prstGeom prst="roundRect">
            <a:avLst>
              <a:gd name="adj" fmla="val 6162"/>
            </a:avLst>
          </a:prstGeom>
          <a:solidFill>
            <a:srgbClr val="214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263809" y="4191471"/>
            <a:ext cx="274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Confirmação do pagamento</a:t>
            </a:r>
            <a:endParaRPr lang="pt-BR" sz="11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1045658" y="1928802"/>
            <a:ext cx="1329210" cy="785818"/>
            <a:chOff x="1045658" y="1928802"/>
            <a:chExt cx="1329210" cy="785818"/>
          </a:xfrm>
        </p:grpSpPr>
        <p:sp>
          <p:nvSpPr>
            <p:cNvPr id="14" name="CaixaDeTexto 13"/>
            <p:cNvSpPr txBox="1"/>
            <p:nvPr/>
          </p:nvSpPr>
          <p:spPr>
            <a:xfrm>
              <a:off x="1045658" y="2468399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928802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upo 25"/>
          <p:cNvGrpSpPr/>
          <p:nvPr/>
        </p:nvGrpSpPr>
        <p:grpSpPr>
          <a:xfrm>
            <a:off x="6766438" y="1928802"/>
            <a:ext cx="1329210" cy="785818"/>
            <a:chOff x="1045658" y="1928802"/>
            <a:chExt cx="1329210" cy="785818"/>
          </a:xfrm>
        </p:grpSpPr>
        <p:sp>
          <p:nvSpPr>
            <p:cNvPr id="29" name="CaixaDeTexto 28"/>
            <p:cNvSpPr txBox="1"/>
            <p:nvPr/>
          </p:nvSpPr>
          <p:spPr>
            <a:xfrm>
              <a:off x="1045658" y="2468399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928802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Fluxo de Pagamento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"/>
          <p:cNvGrpSpPr/>
          <p:nvPr/>
        </p:nvGrpSpPr>
        <p:grpSpPr>
          <a:xfrm>
            <a:off x="3621415" y="1000108"/>
            <a:ext cx="1879279" cy="1638020"/>
            <a:chOff x="3478539" y="1785926"/>
            <a:chExt cx="1879279" cy="1638020"/>
          </a:xfrm>
        </p:grpSpPr>
        <p:pic>
          <p:nvPicPr>
            <p:cNvPr id="8" name="Imagem 7" descr="Computado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8539" y="1785926"/>
              <a:ext cx="1879279" cy="1638020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3707862" y="1895126"/>
              <a:ext cx="1419618" cy="866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778541">
            <a:off x="2694548" y="1989248"/>
            <a:ext cx="657226" cy="66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16293">
            <a:off x="5726416" y="1989380"/>
            <a:ext cx="657226" cy="66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31"/>
          <p:cNvGrpSpPr/>
          <p:nvPr/>
        </p:nvGrpSpPr>
        <p:grpSpPr>
          <a:xfrm>
            <a:off x="3885732" y="1142984"/>
            <a:ext cx="1329210" cy="785818"/>
            <a:chOff x="1045658" y="1928802"/>
            <a:chExt cx="1329210" cy="785818"/>
          </a:xfrm>
        </p:grpSpPr>
        <p:sp>
          <p:nvSpPr>
            <p:cNvPr id="33" name="CaixaDeTexto 32"/>
            <p:cNvSpPr txBox="1"/>
            <p:nvPr/>
          </p:nvSpPr>
          <p:spPr>
            <a:xfrm>
              <a:off x="1045658" y="2468399"/>
              <a:ext cx="13292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/>
                <a:t>www.seusite.com.br</a:t>
              </a:r>
              <a:endParaRPr lang="pt-BR" sz="1000" dirty="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7290" y="1928802"/>
              <a:ext cx="642942" cy="59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762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>
            <a:spAutoFit/>
          </a:bodyPr>
          <a:lstStyle/>
          <a:p>
            <a:pPr>
              <a:spcBef>
                <a:spcPct val="50000"/>
              </a:spcBef>
            </a:pPr>
            <a:fld id="{DE34BD4E-D029-4317-AF60-5E23EDA2D902}" type="slidenum">
              <a:rPr lang="en-US" sz="14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214282" y="33318"/>
            <a:ext cx="745172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rgbClr val="F60606"/>
              </a:buClr>
            </a:pPr>
            <a:r>
              <a:rPr lang="pt-BR" sz="2400" dirty="0" smtClean="0">
                <a:solidFill>
                  <a:schemeClr val="bg1"/>
                </a:solidFill>
                <a:latin typeface="+mj-lt"/>
              </a:rPr>
              <a:t>Pagamento Expresso 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653" y="2806194"/>
            <a:ext cx="8364612" cy="331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12129</TotalTime>
  <Words>438</Words>
  <Application>Microsoft Office PowerPoint</Application>
  <PresentationFormat>Apresentação na tela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Design padrão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Mercado Livre Brasil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priscillae</dc:creator>
  <cp:lastModifiedBy>jwichmann</cp:lastModifiedBy>
  <cp:revision>836</cp:revision>
  <dcterms:created xsi:type="dcterms:W3CDTF">2007-04-03T20:05:35Z</dcterms:created>
  <dcterms:modified xsi:type="dcterms:W3CDTF">2010-12-01T10:28:28Z</dcterms:modified>
</cp:coreProperties>
</file>